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0"/>
  </p:notesMasterIdLst>
  <p:handoutMasterIdLst>
    <p:handoutMasterId r:id="rId61"/>
  </p:handoutMasterIdLst>
  <p:sldIdLst>
    <p:sldId id="256" r:id="rId2"/>
    <p:sldId id="257" r:id="rId3"/>
    <p:sldId id="383" r:id="rId4"/>
    <p:sldId id="388" r:id="rId5"/>
    <p:sldId id="393" r:id="rId6"/>
    <p:sldId id="389" r:id="rId7"/>
    <p:sldId id="464" r:id="rId8"/>
    <p:sldId id="465" r:id="rId9"/>
    <p:sldId id="401" r:id="rId10"/>
    <p:sldId id="409" r:id="rId11"/>
    <p:sldId id="390" r:id="rId12"/>
    <p:sldId id="411" r:id="rId13"/>
    <p:sldId id="429" r:id="rId14"/>
    <p:sldId id="430" r:id="rId15"/>
    <p:sldId id="432" r:id="rId16"/>
    <p:sldId id="431" r:id="rId17"/>
    <p:sldId id="435" r:id="rId18"/>
    <p:sldId id="436" r:id="rId19"/>
    <p:sldId id="437" r:id="rId20"/>
    <p:sldId id="438" r:id="rId21"/>
    <p:sldId id="439" r:id="rId22"/>
    <p:sldId id="440" r:id="rId23"/>
    <p:sldId id="410" r:id="rId24"/>
    <p:sldId id="405" r:id="rId25"/>
    <p:sldId id="413" r:id="rId26"/>
    <p:sldId id="395" r:id="rId27"/>
    <p:sldId id="399" r:id="rId28"/>
    <p:sldId id="462" r:id="rId29"/>
    <p:sldId id="441" r:id="rId30"/>
    <p:sldId id="442" r:id="rId31"/>
    <p:sldId id="443" r:id="rId32"/>
    <p:sldId id="444" r:id="rId33"/>
    <p:sldId id="446" r:id="rId34"/>
    <p:sldId id="447" r:id="rId35"/>
    <p:sldId id="448" r:id="rId36"/>
    <p:sldId id="449" r:id="rId37"/>
    <p:sldId id="450" r:id="rId38"/>
    <p:sldId id="451" r:id="rId39"/>
    <p:sldId id="453" r:id="rId40"/>
    <p:sldId id="454" r:id="rId41"/>
    <p:sldId id="455" r:id="rId42"/>
    <p:sldId id="456" r:id="rId43"/>
    <p:sldId id="457" r:id="rId44"/>
    <p:sldId id="458" r:id="rId45"/>
    <p:sldId id="459" r:id="rId46"/>
    <p:sldId id="460" r:id="rId47"/>
    <p:sldId id="461" r:id="rId48"/>
    <p:sldId id="433" r:id="rId49"/>
    <p:sldId id="434" r:id="rId50"/>
    <p:sldId id="466" r:id="rId51"/>
    <p:sldId id="467" r:id="rId52"/>
    <p:sldId id="468" r:id="rId53"/>
    <p:sldId id="397" r:id="rId54"/>
    <p:sldId id="385" r:id="rId55"/>
    <p:sldId id="387" r:id="rId56"/>
    <p:sldId id="463" r:id="rId57"/>
    <p:sldId id="428" r:id="rId58"/>
    <p:sldId id="364" r:id="rId59"/>
  </p:sldIdLst>
  <p:sldSz cx="12192000" cy="6858000"/>
  <p:notesSz cx="6858000" cy="9144000"/>
  <p:embeddedFontLst>
    <p:embeddedFont>
      <p:font typeface="Open Sans" charset="0"/>
      <p:regular r:id="rId62"/>
      <p:bold r:id="rId63"/>
    </p:embeddedFont>
    <p:embeddedFont>
      <p:font typeface="Open Sans ExtraBold" charset="0"/>
      <p:bold r:id="rId64"/>
    </p:embeddedFont>
    <p:embeddedFont>
      <p:font typeface="Calibri" pitchFamily="34" charset="0"/>
      <p:regular r:id="rId65"/>
      <p:bold r:id="rId66"/>
      <p:italic r:id="rId67"/>
      <p:boldItalic r:id="rId68"/>
    </p:embeddedFont>
  </p:embeddedFontLst>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07" userDrawn="1">
          <p15:clr>
            <a:srgbClr val="A4A3A4"/>
          </p15:clr>
        </p15:guide>
        <p15:guide id="2" pos="36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7BC032"/>
    <a:srgbClr val="645F59"/>
    <a:srgbClr val="FFD04F"/>
    <a:srgbClr val="F3FAEB"/>
    <a:srgbClr val="FFF6DB"/>
    <a:srgbClr val="E9FAFF"/>
    <a:srgbClr val="EFFCFF"/>
    <a:srgbClr val="E6F8FF"/>
    <a:srgbClr val="D9E4E4"/>
    <a:srgbClr val="C5E6A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74" autoAdjust="0"/>
    <p:restoredTop sz="94660"/>
  </p:normalViewPr>
  <p:slideViewPr>
    <p:cSldViewPr snapToGrid="0" showGuides="1">
      <p:cViewPr>
        <p:scale>
          <a:sx n="81" d="100"/>
          <a:sy n="81" d="100"/>
        </p:scale>
        <p:origin x="-294" y="78"/>
      </p:cViewPr>
      <p:guideLst>
        <p:guide orient="horz" pos="2207"/>
        <p:guide pos="3687"/>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Open Sans" panose="020B0606030504020204" charset="0"/>
              <a:ea typeface="Open Sans" panose="020B0606030504020204" charset="0"/>
              <a:cs typeface="Open Sans" panose="020B06060305040202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Open Sans" panose="020B0606030504020204" charset="0"/>
                <a:ea typeface="Open Sans" panose="020B0606030504020204" charset="0"/>
                <a:cs typeface="Open Sans" panose="020B0606030504020204" charset="0"/>
              </a:rPr>
              <a:pPr/>
              <a:t>2024/3/1</a:t>
            </a:fld>
            <a:endParaRPr lang="zh-CN" altLang="en-US">
              <a:latin typeface="Open Sans" panose="020B0606030504020204" charset="0"/>
              <a:ea typeface="Open Sans" panose="020B0606030504020204" charset="0"/>
              <a:cs typeface="Open Sans" panose="020B06060305040202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Open Sans" panose="020B0606030504020204" charset="0"/>
              <a:ea typeface="Open Sans" panose="020B0606030504020204" charset="0"/>
              <a:cs typeface="Open Sans" panose="020B06060305040202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Open Sans" panose="020B0606030504020204" charset="0"/>
                <a:ea typeface="Open Sans" panose="020B0606030504020204" charset="0"/>
                <a:cs typeface="Open Sans" panose="020B0606030504020204" charset="0"/>
              </a:rPr>
              <a:pPr/>
              <a:t>‹#›</a:t>
            </a:fld>
            <a:endParaRPr lang="zh-CN" altLang="en-US">
              <a:latin typeface="Open Sans" panose="020B0606030504020204" charset="0"/>
              <a:ea typeface="Open Sans" panose="020B0606030504020204" charset="0"/>
              <a:cs typeface="Open Sans" panose="020B0606030504020204" charset="0"/>
            </a:endParaRPr>
          </a:p>
        </p:txBody>
      </p:sp>
    </p:spTree>
    <p:extLst>
      <p:ext uri="{BB962C8B-B14F-4D97-AF65-F5344CB8AC3E}">
        <p14:creationId xmlns:p14="http://schemas.microsoft.com/office/powerpoint/2010/main" xmlns="" val="403738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charset="0"/>
                <a:ea typeface="Open Sans" panose="020B0606030504020204" charset="0"/>
                <a:cs typeface="Open Sans" panose="020B060603050402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charset="0"/>
                <a:ea typeface="Open Sans" panose="020B0606030504020204" charset="0"/>
                <a:cs typeface="Open Sans" panose="020B0606030504020204" charset="0"/>
              </a:defRPr>
            </a:lvl1pPr>
          </a:lstStyle>
          <a:p>
            <a:fld id="{D2A48B96-639E-45A3-A0BA-2464DFDB1FAA}" type="datetimeFigureOut">
              <a:rPr lang="zh-CN" altLang="en-US" smtClean="0"/>
              <a:pPr/>
              <a:t>2024/3/1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charset="0"/>
                <a:ea typeface="Open Sans" panose="020B0606030504020204" charset="0"/>
                <a:cs typeface="Open Sans" panose="020B060603050402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charset="0"/>
                <a:ea typeface="Open Sans" panose="020B0606030504020204" charset="0"/>
                <a:cs typeface="Open Sans" panose="020B0606030504020204" charset="0"/>
              </a:defRPr>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xmlns="" val="3926789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1pPr>
    <a:lvl2pPr marL="4572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2pPr>
    <a:lvl3pPr marL="9144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3pPr>
    <a:lvl4pPr marL="13716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4pPr>
    <a:lvl5pPr marL="18288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Open Sans" panose="020B0606030504020204" charset="0"/>
              </a:defRPr>
            </a:lvl1p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p:spPr>
        <p:txBody>
          <a:bodyPr vert="eaVert"/>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2024/3/1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cs typeface="Open Sans" panose="020B0606030504020204" charset="0"/>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2024/3/1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cs typeface="Open Sans" panose="020B0606030504020204" charset="0"/>
              </a:defRPr>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cs typeface="Open Sans" panose="020B060603050402020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2024/3/1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Open Sans" panose="020B0606030504020204" charset="0"/>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2024/3/1</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Open Sans" panose="020B0606030504020204" charset="0"/>
              </a:defRPr>
            </a:lvl1p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cs typeface="Open Sans" panose="020B060603050402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cs typeface="Open Sans" panose="020B060603050402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2024/3/1</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Open Sans" panose="020B0606030504020204" charset="0"/>
              </a:defRPr>
            </a:lvl1p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2024/3/1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cs typeface="Open Sans" panose="020B0606030504020204" charset="0"/>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cs typeface="Open Sans" panose="020B0606030504020204" charset="0"/>
              </a:defRPr>
            </a:lvl1pPr>
            <a:lvl2pPr>
              <a:defRPr sz="2800">
                <a:cs typeface="Open Sans" panose="020B0606030504020204" charset="0"/>
              </a:defRPr>
            </a:lvl2pPr>
            <a:lvl3pPr>
              <a:defRPr sz="2400">
                <a:cs typeface="Open Sans" panose="020B0606030504020204" charset="0"/>
              </a:defRPr>
            </a:lvl3pPr>
            <a:lvl4pPr>
              <a:defRPr sz="2000">
                <a:cs typeface="Open Sans" panose="020B0606030504020204" charset="0"/>
              </a:defRPr>
            </a:lvl4pPr>
            <a:lvl5pPr>
              <a:defRPr sz="2000">
                <a:cs typeface="Open Sans" panose="020B0606030504020204" charset="0"/>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cs typeface="Open Sans" panose="020B060603050402020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2024/3/1</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cs typeface="Open Sans" panose="020B0606030504020204" charset="0"/>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cs typeface="Open Sans" panose="020B060603050402020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2024/3/1</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4.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4.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4.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4.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www.chilternoakfurniture.co.u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6" name="矩形 45"/>
          <p:cNvSpPr/>
          <p:nvPr/>
        </p:nvSpPr>
        <p:spPr>
          <a:xfrm>
            <a:off x="2995930" y="4493260"/>
            <a:ext cx="5867400" cy="135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7" name="文本框 26" descr="7b0a20202020227461726765744d6f64756c65223a20226b6f6e6c696e65666f6e7473220a7d0a"/>
          <p:cNvSpPr txBox="1"/>
          <p:nvPr/>
        </p:nvSpPr>
        <p:spPr>
          <a:xfrm>
            <a:off x="1961515" y="2107565"/>
            <a:ext cx="8268970" cy="1186815"/>
          </a:xfrm>
          <a:prstGeom prst="rect">
            <a:avLst/>
          </a:prstGeom>
          <a:noFill/>
        </p:spPr>
        <p:txBody>
          <a:bodyPr wrap="square" rtlCol="0">
            <a:noAutofit/>
          </a:bodyPr>
          <a:lstStyle/>
          <a:p>
            <a:pPr lvl="0" algn="ctr">
              <a:spcBef>
                <a:spcPts val="0"/>
              </a:spcBef>
              <a:spcAft>
                <a:spcPts val="0"/>
              </a:spcAft>
              <a:buClrTx/>
              <a:buSzTx/>
              <a:buFontTx/>
              <a:defRPr/>
            </a:pPr>
            <a:r>
              <a:rPr lang="en-US" sz="5400" b="1" dirty="0" err="1" smtClean="0">
                <a:latin typeface="Times New Roman" panose="02020603050405020304" pitchFamily="18" charset="0"/>
                <a:cs typeface="Times New Roman" panose="02020603050405020304" pitchFamily="18" charset="0"/>
                <a:sym typeface="+mn-ea"/>
              </a:rPr>
              <a:t>RLL PROJECT</a:t>
            </a:r>
            <a:endParaRPr lang="en-US" altLang="en-US" sz="5400" b="1" noProof="0" dirty="0" err="1" smtClean="0">
              <a:ln>
                <a:noFill/>
              </a:ln>
              <a:solidFill>
                <a:srgbClr val="7BC032"/>
              </a:solidFill>
              <a:effectLst/>
              <a:uLnTx/>
              <a:uFillTx/>
              <a:latin typeface="Times New Roman" panose="02020603050405020304" pitchFamily="18" charset="0"/>
              <a:ea typeface="Open Sans ExtraBold" panose="020B0906030804020204" charset="0"/>
              <a:cs typeface="Times New Roman" panose="02020603050405020304" pitchFamily="18" charset="0"/>
              <a:sym typeface="+mn-ea"/>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3538855" y="3767455"/>
            <a:ext cx="5190490" cy="2553335"/>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sym typeface="+mn-ea"/>
              </a:rPr>
              <a:t>CHILTERNOAK</a:t>
            </a:r>
            <a:endParaRPr lang="en-US" sz="4000" b="1" dirty="0" smtClean="0">
              <a:latin typeface="Times New Roman" panose="02020603050405020304" pitchFamily="18" charset="0"/>
              <a:cs typeface="Times New Roman" panose="02020603050405020304" pitchFamily="18" charset="0"/>
            </a:endParaRPr>
          </a:p>
          <a:p>
            <a:pPr algn="ctr"/>
            <a:endParaRPr lang="en-US" sz="4000" b="1" dirty="0" smtClean="0">
              <a:latin typeface="Times New Roman" panose="02020603050405020304" pitchFamily="18" charset="0"/>
              <a:cs typeface="Times New Roman" panose="02020603050405020304" pitchFamily="18" charset="0"/>
            </a:endParaRPr>
          </a:p>
          <a:p>
            <a:pPr algn="ctr"/>
            <a:r>
              <a:rPr lang="en-US" sz="4000" dirty="0" smtClean="0">
                <a:latin typeface="Times New Roman" panose="02020603050405020304" pitchFamily="18" charset="0"/>
                <a:cs typeface="Times New Roman" panose="02020603050405020304" pitchFamily="18" charset="0"/>
                <a:sym typeface="+mn-ea"/>
              </a:rPr>
              <a:t>Group - 4</a:t>
            </a:r>
            <a:endParaRPr lang="en-US" sz="4000" dirty="0" smtClean="0">
              <a:latin typeface="Times New Roman" panose="02020603050405020304" pitchFamily="18" charset="0"/>
              <a:cs typeface="Times New Roman" panose="02020603050405020304" pitchFamily="18" charset="0"/>
            </a:endParaRPr>
          </a:p>
          <a:p>
            <a:pPr algn="ctr"/>
            <a:endParaRPr lang="en-US" sz="4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716915" y="248285"/>
            <a:ext cx="10349865"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Uses of selenium web application</a:t>
            </a:r>
            <a:endParaRPr lang="en-IN" sz="3600"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771525" y="1479550"/>
            <a:ext cx="10226675" cy="470789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rgbClr val="000000"/>
                </a:solidFill>
                <a:latin typeface="Times New Roman" panose="02020603050405020304" pitchFamily="18" charset="0"/>
                <a:cs typeface="Times New Roman" panose="02020603050405020304" pitchFamily="18" charset="0"/>
                <a:sym typeface="+mn-ea"/>
              </a:rPr>
              <a:t>Automated Testing:</a:t>
            </a:r>
            <a:endParaRPr lang="en-US" sz="2000" b="1" dirty="0">
              <a:solidFill>
                <a:srgbClr val="000000"/>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Selenium is widely used for automated testing of web applications. It allows testers </a:t>
            </a:r>
            <a:r>
              <a:rPr lang="en-US" sz="2000" dirty="0" smtClean="0">
                <a:solidFill>
                  <a:schemeClr val="bg2">
                    <a:lumMod val="10000"/>
                  </a:schemeClr>
                </a:solidFill>
                <a:latin typeface="Times New Roman" panose="02020603050405020304" pitchFamily="18" charset="0"/>
                <a:cs typeface="Times New Roman" panose="02020603050405020304" pitchFamily="18" charset="0"/>
                <a:sym typeface="+mn-ea"/>
              </a:rPr>
              <a:t>to  </a:t>
            </a: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write scripts to simulate user interactions, perform actions, and verify expected outcomes.</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solidFill>
                  <a:schemeClr val="bg2">
                    <a:lumMod val="10000"/>
                  </a:schemeClr>
                </a:solidFill>
                <a:latin typeface="Times New Roman" panose="02020603050405020304" pitchFamily="18" charset="0"/>
                <a:cs typeface="Times New Roman" panose="02020603050405020304" pitchFamily="18" charset="0"/>
                <a:sym typeface="+mn-ea"/>
              </a:rPr>
              <a:t>Accessibility Testing:</a:t>
            </a:r>
            <a:endParaRPr lang="en-US" sz="2000" b="1" dirty="0">
              <a:solidFill>
                <a:schemeClr val="bg2">
                  <a:lumMod val="10000"/>
                </a:schemeClr>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Selenium can be used in combination with other tools to perform accessibility testing,   ensuring that web applications are accessible to users with disabilities.</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solidFill>
                  <a:schemeClr val="bg2">
                    <a:lumMod val="10000"/>
                  </a:schemeClr>
                </a:solidFill>
                <a:latin typeface="Times New Roman" panose="02020603050405020304" pitchFamily="18" charset="0"/>
                <a:cs typeface="Times New Roman" panose="02020603050405020304" pitchFamily="18" charset="0"/>
                <a:sym typeface="+mn-ea"/>
              </a:rPr>
              <a:t>Web Scraping:</a:t>
            </a:r>
            <a:endParaRPr lang="en-US" sz="2000" b="1" dirty="0">
              <a:solidFill>
                <a:schemeClr val="bg2">
                  <a:lumMod val="10000"/>
                </a:schemeClr>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Selenium can be used for web scraping, extracting data from websites for various purposes. Developers can use it to automate the process of navigating through web pages, filling out forms, and extracting desired information.</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solidFill>
                  <a:schemeClr val="bg2">
                    <a:lumMod val="10000"/>
                  </a:schemeClr>
                </a:solidFill>
                <a:latin typeface="Times New Roman" panose="02020603050405020304" pitchFamily="18" charset="0"/>
                <a:cs typeface="Times New Roman" panose="02020603050405020304" pitchFamily="18" charset="0"/>
                <a:sym typeface="+mn-ea"/>
              </a:rPr>
              <a:t>Performance Testing:</a:t>
            </a:r>
            <a:endParaRPr lang="en-US" sz="2000" b="1" dirty="0">
              <a:solidFill>
                <a:schemeClr val="bg2">
                  <a:lumMod val="10000"/>
                </a:schemeClr>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Selenium can be used to automate performance testing scenarios by simulating a large number of users interacting with a web application simultaneously. This helps in identifying performance bottlenecks and optimizing web application performance.</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endParaRPr lang="en-US" sz="20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188720" y="278765"/>
            <a:ext cx="4909820" cy="1198880"/>
          </a:xfrm>
          <a:prstGeom prst="rect">
            <a:avLst/>
          </a:prstGeom>
          <a:noFill/>
        </p:spPr>
        <p:txBody>
          <a:bodyPr wrap="square" rtlCol="0">
            <a:spAutoFit/>
          </a:bodyPr>
          <a:lstStyle/>
          <a:p>
            <a:r>
              <a:rPr lang="en-IN" altLang="en-US" sz="3600" b="1" u="sng" dirty="0">
                <a:solidFill>
                  <a:srgbClr val="000000"/>
                </a:solidFill>
                <a:latin typeface="Times New Roman" panose="02020603050405020304" pitchFamily="18" charset="0"/>
                <a:cs typeface="Times New Roman" panose="02020603050405020304" pitchFamily="18" charset="0"/>
                <a:sym typeface="+mn-ea"/>
              </a:rPr>
              <a:t>CUCUMBER</a:t>
            </a:r>
            <a:endParaRPr lang="en-IN" altLang="en-US"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248410" y="1350645"/>
            <a:ext cx="10142220" cy="4610735"/>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Cucumber is a widely used open-source tool for Behavior-Driven Development (BDD) in software testing.</a:t>
            </a:r>
            <a:endPar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Cucumber is a BDD framework that allows tests to be written in natural language, making them more readable and understandable.</a:t>
            </a:r>
            <a:endPar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Cucumber uses a syntax called “Gherkin”. Gherkin uses plain text with keywords like Given, When, Then, And, &amp; But to describe test scenarios. </a:t>
            </a:r>
            <a:endPar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It encourages collaboration between technical and non-technical stakeholders in the software development process.</a:t>
            </a:r>
            <a:endPar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Cucumber is compatible with popular software platforms like Selenium, Ruby, and others.</a:t>
            </a:r>
            <a:endParaRPr lang="en-IN"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endParaRPr lang="en-US" sz="2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36830" y="-149225"/>
            <a:ext cx="704850" cy="704850"/>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3" name="菱形 2"/>
          <p:cNvSpPr/>
          <p:nvPr/>
        </p:nvSpPr>
        <p:spPr>
          <a:xfrm>
            <a:off x="71120" y="460375"/>
            <a:ext cx="229235" cy="22923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6" name="任意多边形 5"/>
          <p:cNvSpPr/>
          <p:nvPr/>
        </p:nvSpPr>
        <p:spPr>
          <a:xfrm>
            <a:off x="-5080" y="5365750"/>
            <a:ext cx="723900" cy="13296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7" name="菱形 6"/>
          <p:cNvSpPr/>
          <p:nvPr/>
        </p:nvSpPr>
        <p:spPr>
          <a:xfrm>
            <a:off x="484505" y="6114415"/>
            <a:ext cx="534670" cy="53467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16" name="直角三角形 15"/>
          <p:cNvSpPr/>
          <p:nvPr/>
        </p:nvSpPr>
        <p:spPr>
          <a:xfrm>
            <a:off x="133985" y="4874260"/>
            <a:ext cx="350520" cy="350520"/>
          </a:xfrm>
          <a:prstGeom prst="rtTriangle">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 name="Text Box 3"/>
          <p:cNvSpPr txBox="1"/>
          <p:nvPr/>
        </p:nvSpPr>
        <p:spPr>
          <a:xfrm>
            <a:off x="1089660" y="555625"/>
            <a:ext cx="5657850"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USE </a:t>
            </a:r>
            <a:r>
              <a:rPr lang="en-IN" sz="3600" b="1" u="sng" dirty="0" smtClean="0">
                <a:solidFill>
                  <a:srgbClr val="000000"/>
                </a:solidFill>
                <a:latin typeface="Times New Roman" panose="02020603050405020304" pitchFamily="18" charset="0"/>
                <a:cs typeface="Times New Roman" panose="02020603050405020304" pitchFamily="18" charset="0"/>
                <a:sym typeface="+mn-ea"/>
              </a:rPr>
              <a:t>CASES:</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8" name="Text Box 7"/>
          <p:cNvSpPr txBox="1"/>
          <p:nvPr/>
        </p:nvSpPr>
        <p:spPr>
          <a:xfrm>
            <a:off x="1019175" y="1308735"/>
            <a:ext cx="10294620" cy="516953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Feature Files: Feature files contain scenarios, steps, and examples for testing different aspects of the application and test scenarios are written in plain text files with a .feature extension.</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Scenario Outline: This helps in creating data-driven tests with different input combinations.</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Background: Cucumber feature files can include a Background section, defining preconditions that apply to all scenarios in the file.</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Step Definitions: Step definitions map Gherkin language steps to actual code that performs the actions and verifications.</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Parameterization: The variables are passed as arguments to the corresponding step definition methods.</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Integration with Page Objects Model:  Step definitions interact with Page Objects to perform actions on the web elements of the </a:t>
            </a:r>
            <a:r>
              <a:rPr lang="en-US" altLang="en-US" sz="2000" dirty="0" err="1">
                <a:solidFill>
                  <a:srgbClr val="000000"/>
                </a:solidFill>
                <a:latin typeface="Times New Roman" panose="02020603050405020304" pitchFamily="18" charset="0"/>
                <a:cs typeface="Times New Roman" panose="02020603050405020304" pitchFamily="18" charset="0"/>
                <a:sym typeface="+mn-ea"/>
              </a:rPr>
              <a:t>ChilternOak</a:t>
            </a:r>
            <a:r>
              <a:rPr lang="en-US" altLang="en-US" sz="2000" dirty="0">
                <a:solidFill>
                  <a:srgbClr val="000000"/>
                </a:solidFill>
                <a:latin typeface="Times New Roman" panose="02020603050405020304" pitchFamily="18" charset="0"/>
                <a:cs typeface="Times New Roman" panose="02020603050405020304" pitchFamily="18" charset="0"/>
                <a:sym typeface="+mn-ea"/>
              </a:rPr>
              <a:t> website.</a:t>
            </a:r>
            <a:endParaRPr lang="en-US" sz="20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36830" y="-149225"/>
            <a:ext cx="704850" cy="704850"/>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3" name="菱形 2"/>
          <p:cNvSpPr/>
          <p:nvPr/>
        </p:nvSpPr>
        <p:spPr>
          <a:xfrm>
            <a:off x="71120" y="460375"/>
            <a:ext cx="229235" cy="22923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6" name="任意多边形 5"/>
          <p:cNvSpPr/>
          <p:nvPr/>
        </p:nvSpPr>
        <p:spPr>
          <a:xfrm>
            <a:off x="-5080" y="5365750"/>
            <a:ext cx="723900" cy="13296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7" name="菱形 6"/>
          <p:cNvSpPr/>
          <p:nvPr/>
        </p:nvSpPr>
        <p:spPr>
          <a:xfrm>
            <a:off x="484505" y="6114415"/>
            <a:ext cx="534670" cy="53467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16" name="直角三角形 15"/>
          <p:cNvSpPr/>
          <p:nvPr/>
        </p:nvSpPr>
        <p:spPr>
          <a:xfrm>
            <a:off x="133985" y="4874260"/>
            <a:ext cx="350520" cy="350520"/>
          </a:xfrm>
          <a:prstGeom prst="rtTriangle">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 name="Text Box 3"/>
          <p:cNvSpPr txBox="1"/>
          <p:nvPr/>
        </p:nvSpPr>
        <p:spPr>
          <a:xfrm>
            <a:off x="1089660" y="555625"/>
            <a:ext cx="5657850" cy="1198880"/>
          </a:xfrm>
          <a:prstGeom prst="rect">
            <a:avLst/>
          </a:prstGeom>
          <a:noFill/>
        </p:spPr>
        <p:txBody>
          <a:bodyPr wrap="square" rtlCol="0">
            <a:spAutoFit/>
          </a:bodyPr>
          <a:lstStyle/>
          <a:p>
            <a:r>
              <a:rPr lang="en-IN" sz="3600" b="1" u="sng" dirty="0" smtClean="0">
                <a:solidFill>
                  <a:srgbClr val="000000"/>
                </a:solidFill>
                <a:latin typeface="Times New Roman" panose="02020603050405020304" pitchFamily="18" charset="0"/>
                <a:cs typeface="Times New Roman" panose="02020603050405020304" pitchFamily="18" charset="0"/>
                <a:sym typeface="+mn-ea"/>
              </a:rPr>
              <a:t>Data Driven:</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8" name="Text Box 7"/>
          <p:cNvSpPr txBox="1"/>
          <p:nvPr/>
        </p:nvSpPr>
        <p:spPr>
          <a:xfrm>
            <a:off x="1019175" y="1308735"/>
            <a:ext cx="10294620" cy="5890908"/>
          </a:xfrm>
          <a:prstGeom prst="rect">
            <a:avLst/>
          </a:prstGeom>
          <a:noFill/>
        </p:spPr>
        <p:txBody>
          <a:bodyPr wrap="square" rtlCol="0">
            <a:spAutoFit/>
          </a:bodyPr>
          <a:lstStyle/>
          <a:p>
            <a:pPr lvl="0">
              <a:lnSpc>
                <a:spcPct val="150000"/>
              </a:lnSpc>
            </a:pPr>
            <a:r>
              <a:rPr lang="en-IN" sz="2000" b="1" dirty="0" smtClean="0">
                <a:solidFill>
                  <a:srgbClr val="000000"/>
                </a:solidFill>
                <a:latin typeface="Times New Roman" panose="02020603050405020304" pitchFamily="18" charset="0"/>
                <a:cs typeface="Times New Roman" panose="02020603050405020304" pitchFamily="18" charset="0"/>
                <a:sym typeface="+mn-ea"/>
              </a:rPr>
              <a:t>Data Driven Testing:</a:t>
            </a:r>
            <a:endParaRPr lang="en-US" sz="2000" b="1"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sz="2000" dirty="0" smtClean="0">
                <a:solidFill>
                  <a:srgbClr val="000000"/>
                </a:solidFill>
                <a:latin typeface="Times New Roman" panose="02020603050405020304" pitchFamily="18" charset="0"/>
                <a:cs typeface="Times New Roman" panose="02020603050405020304" pitchFamily="18" charset="0"/>
                <a:sym typeface="+mn-ea"/>
              </a:rPr>
              <a:t>Data Driven Testing is a software testing method in which test data is stored in table or spreadsheet format. Data driven testing allows testers to input a single test script that can execute tests for all test data from a table and expect the test output in the same table. It is also called table-driven testing or parameterized testing.</a:t>
            </a:r>
            <a:endParaRPr lang="en-IN" sz="20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endParaRPr lang="en-US" sz="2000" b="1" dirty="0" smtClean="0">
              <a:solidFill>
                <a:srgbClr val="000000"/>
              </a:solidFill>
              <a:latin typeface="Times New Roman" panose="02020603050405020304" pitchFamily="18" charset="0"/>
              <a:cs typeface="Times New Roman" panose="02020603050405020304" pitchFamily="18" charset="0"/>
            </a:endParaRPr>
          </a:p>
          <a:p>
            <a:pPr lvl="0">
              <a:lnSpc>
                <a:spcPct val="150000"/>
              </a:lnSpc>
            </a:pPr>
            <a:r>
              <a:rPr lang="en-IN" sz="2000" b="1" dirty="0" smtClean="0">
                <a:solidFill>
                  <a:srgbClr val="000000"/>
                </a:solidFill>
                <a:latin typeface="Times New Roman" panose="02020603050405020304" pitchFamily="18" charset="0"/>
                <a:cs typeface="Times New Roman" panose="02020603050405020304" pitchFamily="18" charset="0"/>
                <a:sym typeface="+mn-ea"/>
              </a:rPr>
              <a:t>Data Driven Framework:</a:t>
            </a:r>
            <a:endParaRPr lang="en-US" sz="2000" b="1"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sz="2000" dirty="0" smtClean="0">
                <a:solidFill>
                  <a:srgbClr val="000000"/>
                </a:solidFill>
                <a:latin typeface="Times New Roman" panose="02020603050405020304" pitchFamily="18" charset="0"/>
                <a:cs typeface="Times New Roman" panose="02020603050405020304" pitchFamily="18" charset="0"/>
                <a:sym typeface="+mn-ea"/>
              </a:rPr>
              <a:t>Data Driven Framework is an automation testing framework in which input values are read from data files and stored into variables in test scripts. It enables testers to build both positive and negative test cases into a single test. Input data in data driven framework can be stored in single or multiple data sources like .</a:t>
            </a:r>
            <a:r>
              <a:rPr lang="en-US" sz="2000" dirty="0" err="1" smtClean="0">
                <a:solidFill>
                  <a:srgbClr val="000000"/>
                </a:solidFill>
                <a:latin typeface="Times New Roman" panose="02020603050405020304" pitchFamily="18" charset="0"/>
                <a:cs typeface="Times New Roman" panose="02020603050405020304" pitchFamily="18" charset="0"/>
                <a:sym typeface="+mn-ea"/>
              </a:rPr>
              <a:t>xls</a:t>
            </a:r>
            <a:r>
              <a:rPr lang="en-US" sz="2000" dirty="0" smtClean="0">
                <a:solidFill>
                  <a:srgbClr val="000000"/>
                </a:solidFill>
                <a:latin typeface="Times New Roman" panose="02020603050405020304" pitchFamily="18" charset="0"/>
                <a:cs typeface="Times New Roman" panose="02020603050405020304" pitchFamily="18" charset="0"/>
                <a:sym typeface="+mn-ea"/>
              </a:rPr>
              <a:t>, .xml, .</a:t>
            </a:r>
            <a:r>
              <a:rPr lang="en-US" sz="2000" dirty="0" err="1" smtClean="0">
                <a:solidFill>
                  <a:srgbClr val="000000"/>
                </a:solidFill>
                <a:latin typeface="Times New Roman" panose="02020603050405020304" pitchFamily="18" charset="0"/>
                <a:cs typeface="Times New Roman" panose="02020603050405020304" pitchFamily="18" charset="0"/>
                <a:sym typeface="+mn-ea"/>
              </a:rPr>
              <a:t>csv</a:t>
            </a:r>
            <a:r>
              <a:rPr lang="en-US" sz="2000" dirty="0" smtClean="0">
                <a:solidFill>
                  <a:srgbClr val="000000"/>
                </a:solidFill>
                <a:latin typeface="Times New Roman" panose="02020603050405020304" pitchFamily="18" charset="0"/>
                <a:cs typeface="Times New Roman" panose="02020603050405020304" pitchFamily="18" charset="0"/>
                <a:sym typeface="+mn-ea"/>
              </a:rPr>
              <a:t> and databases.</a:t>
            </a:r>
            <a:endParaRPr lang="en-US" sz="2000" b="1" dirty="0" smtClean="0">
              <a:solidFill>
                <a:srgbClr val="000000"/>
              </a:solidFill>
              <a:latin typeface="Times New Roman" panose="02020603050405020304" pitchFamily="18" charset="0"/>
              <a:cs typeface="Times New Roman" panose="02020603050405020304" pitchFamily="18" charset="0"/>
            </a:endParaRPr>
          </a:p>
          <a:p>
            <a:endParaRPr lang="en-US" sz="2000" dirty="0" smtClean="0"/>
          </a:p>
          <a:p>
            <a:pPr marL="342900" indent="-342900">
              <a:lnSpc>
                <a:spcPct val="150000"/>
              </a:lnSpc>
              <a:buFont typeface="Wingdings" panose="05000000000000000000" pitchFamily="2" charset="2"/>
              <a:buChar char="Ø"/>
            </a:pPr>
            <a:endParaRPr lang="en-US"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Why Data Driven Testing?</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986155" y="1776730"/>
            <a:ext cx="10145395" cy="3784600"/>
          </a:xfrm>
          <a:prstGeom prst="rect">
            <a:avLst/>
          </a:prstGeom>
          <a:noFill/>
        </p:spPr>
        <p:txBody>
          <a:bodyPr wrap="square" rtlCol="0">
            <a:spAutoFit/>
          </a:bodyPr>
          <a:lstStyle/>
          <a:p>
            <a:pPr>
              <a:lnSpc>
                <a:spcPct val="15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Data Driven Testing is important because testers frequently have multiple data sets for a single test and creating individual tests for each data set can be time-consuming</a:t>
            </a:r>
            <a:r>
              <a:rPr lang="en-US" sz="2400" dirty="0" smtClean="0">
                <a:solidFill>
                  <a:srgbClr val="000000"/>
                </a:solidFill>
                <a:latin typeface="Times New Roman" panose="02020603050405020304" pitchFamily="18" charset="0"/>
                <a:cs typeface="Times New Roman" panose="02020603050405020304" pitchFamily="18" charset="0"/>
                <a:sym typeface="+mn-ea"/>
              </a:rPr>
              <a:t>.</a:t>
            </a:r>
            <a:endParaRPr lang="en-US" sz="2400" dirty="0" smtClean="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 </a:t>
            </a:r>
            <a:r>
              <a:rPr lang="en-US" sz="2400" dirty="0">
                <a:solidFill>
                  <a:srgbClr val="000000"/>
                </a:solidFill>
                <a:latin typeface="Times New Roman" panose="02020603050405020304" pitchFamily="18" charset="0"/>
                <a:cs typeface="Times New Roman" panose="02020603050405020304" pitchFamily="18" charset="0"/>
                <a:sym typeface="+mn-ea"/>
              </a:rPr>
              <a:t>Data driven testing helps keeping data separate from test scripts and the same test scripts can be executed for different combinations of input test data and test results can be generated efficiently.</a:t>
            </a:r>
            <a:endParaRPr lang="en-US" sz="2400" dirty="0">
              <a:solidFill>
                <a:srgbClr val="000000"/>
              </a:solidFill>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670050" y="1311275"/>
            <a:ext cx="5424170"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Scenarios Functionalities</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6" name="Text Box 5"/>
          <p:cNvSpPr txBox="1"/>
          <p:nvPr/>
        </p:nvSpPr>
        <p:spPr>
          <a:xfrm>
            <a:off x="1252855" y="2510155"/>
            <a:ext cx="10758170" cy="42462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Sign Up: </a:t>
            </a:r>
            <a:r>
              <a:rPr lang="en-US" sz="2000" dirty="0">
                <a:solidFill>
                  <a:srgbClr val="000000"/>
                </a:solidFill>
                <a:latin typeface="Times New Roman" panose="02020603050405020304" pitchFamily="18" charset="0"/>
                <a:cs typeface="Times New Roman" panose="02020603050405020304" pitchFamily="18" charset="0"/>
                <a:sym typeface="+mn-ea"/>
              </a:rPr>
              <a:t>Create a new account by entering your details. Verify your email to get started.</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Login: </a:t>
            </a:r>
            <a:r>
              <a:rPr lang="en-US" sz="2000" dirty="0">
                <a:solidFill>
                  <a:srgbClr val="000000"/>
                </a:solidFill>
                <a:latin typeface="Times New Roman" panose="02020603050405020304" pitchFamily="18" charset="0"/>
                <a:cs typeface="Times New Roman" panose="02020603050405020304" pitchFamily="18" charset="0"/>
                <a:sym typeface="+mn-ea"/>
              </a:rPr>
              <a:t>Log in with your username or email, and password. Stay logged in for convenience.</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Search: </a:t>
            </a:r>
            <a:r>
              <a:rPr lang="en-US" sz="2000" dirty="0">
                <a:solidFill>
                  <a:srgbClr val="000000"/>
                </a:solidFill>
                <a:latin typeface="Times New Roman" panose="02020603050405020304" pitchFamily="18" charset="0"/>
                <a:cs typeface="Times New Roman" panose="02020603050405020304" pitchFamily="18" charset="0"/>
                <a:sym typeface="+mn-ea"/>
              </a:rPr>
              <a:t>Find what you need by typing keywords. Refine results with advanced filters.</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Subscribe: </a:t>
            </a:r>
            <a:r>
              <a:rPr lang="en-US" sz="2000" dirty="0">
                <a:solidFill>
                  <a:srgbClr val="000000"/>
                </a:solidFill>
                <a:latin typeface="Times New Roman" panose="02020603050405020304" pitchFamily="18" charset="0"/>
                <a:cs typeface="Times New Roman" panose="02020603050405020304" pitchFamily="18" charset="0"/>
                <a:sym typeface="+mn-ea"/>
              </a:rPr>
              <a:t>Get newsletters and updates by subscribing. </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Cart:</a:t>
            </a:r>
            <a:r>
              <a:rPr lang="en-US" sz="2000" dirty="0">
                <a:solidFill>
                  <a:srgbClr val="000000"/>
                </a:solidFill>
                <a:latin typeface="Times New Roman" panose="02020603050405020304" pitchFamily="18" charset="0"/>
                <a:cs typeface="Times New Roman" panose="02020603050405020304" pitchFamily="18" charset="0"/>
                <a:sym typeface="+mn-ea"/>
              </a:rPr>
              <a:t> Add </a:t>
            </a:r>
            <a:r>
              <a:rPr lang="en-US" sz="2000" dirty="0" smtClean="0">
                <a:solidFill>
                  <a:srgbClr val="000000"/>
                </a:solidFill>
                <a:latin typeface="Times New Roman" panose="02020603050405020304" pitchFamily="18" charset="0"/>
                <a:cs typeface="Times New Roman" panose="02020603050405020304" pitchFamily="18" charset="0"/>
                <a:sym typeface="+mn-ea"/>
              </a:rPr>
              <a:t>products of your needs, </a:t>
            </a:r>
            <a:r>
              <a:rPr lang="en-US" sz="2000" dirty="0">
                <a:solidFill>
                  <a:srgbClr val="000000"/>
                </a:solidFill>
                <a:latin typeface="Times New Roman" panose="02020603050405020304" pitchFamily="18" charset="0"/>
                <a:cs typeface="Times New Roman" panose="02020603050405020304" pitchFamily="18" charset="0"/>
                <a:sym typeface="+mn-ea"/>
              </a:rPr>
              <a:t>adjust quantities, </a:t>
            </a:r>
            <a:r>
              <a:rPr lang="en-US" sz="2000" dirty="0" smtClean="0">
                <a:solidFill>
                  <a:srgbClr val="000000"/>
                </a:solidFill>
                <a:latin typeface="Times New Roman" panose="02020603050405020304" pitchFamily="18" charset="0"/>
                <a:cs typeface="Times New Roman" panose="02020603050405020304" pitchFamily="18" charset="0"/>
                <a:sym typeface="+mn-ea"/>
              </a:rPr>
              <a:t>for an easy </a:t>
            </a:r>
            <a:r>
              <a:rPr lang="en-US" sz="2000" dirty="0">
                <a:solidFill>
                  <a:srgbClr val="000000"/>
                </a:solidFill>
                <a:latin typeface="Times New Roman" panose="02020603050405020304" pitchFamily="18" charset="0"/>
                <a:cs typeface="Times New Roman" panose="02020603050405020304" pitchFamily="18" charset="0"/>
                <a:sym typeface="+mn-ea"/>
              </a:rPr>
              <a:t>check </a:t>
            </a:r>
            <a:r>
              <a:rPr lang="en-US" sz="2000" dirty="0" smtClean="0">
                <a:solidFill>
                  <a:srgbClr val="000000"/>
                </a:solidFill>
                <a:latin typeface="Times New Roman" panose="02020603050405020304" pitchFamily="18" charset="0"/>
                <a:cs typeface="Times New Roman" panose="02020603050405020304" pitchFamily="18" charset="0"/>
                <a:sym typeface="+mn-ea"/>
              </a:rPr>
              <a:t>out.</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smtClean="0">
                <a:solidFill>
                  <a:srgbClr val="000000"/>
                </a:solidFill>
                <a:latin typeface="Times New Roman" panose="02020603050405020304" pitchFamily="18" charset="0"/>
                <a:cs typeface="Times New Roman" panose="02020603050405020304" pitchFamily="18" charset="0"/>
                <a:sym typeface="+mn-ea"/>
              </a:rPr>
              <a:t>Filters</a:t>
            </a:r>
            <a:r>
              <a:rPr lang="en-IN" sz="2000" dirty="0">
                <a:solidFill>
                  <a:srgbClr val="000000"/>
                </a:solidFill>
                <a:latin typeface="Times New Roman" panose="02020603050405020304" pitchFamily="18" charset="0"/>
                <a:cs typeface="Times New Roman" panose="02020603050405020304" pitchFamily="18" charset="0"/>
                <a:sym typeface="+mn-ea"/>
              </a:rPr>
              <a:t>: </a:t>
            </a:r>
            <a:r>
              <a:rPr lang="en-US" sz="2000" dirty="0">
                <a:solidFill>
                  <a:srgbClr val="000000"/>
                </a:solidFill>
                <a:latin typeface="Times New Roman" panose="02020603050405020304" pitchFamily="18" charset="0"/>
                <a:cs typeface="Times New Roman" panose="02020603050405020304" pitchFamily="18" charset="0"/>
                <a:sym typeface="+mn-ea"/>
              </a:rPr>
              <a:t>Find products easily with category and price filters. Customize filters for your preferences.</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Contact Us: </a:t>
            </a:r>
            <a:r>
              <a:rPr lang="en-US" sz="2000" dirty="0">
                <a:solidFill>
                  <a:srgbClr val="000000"/>
                </a:solidFill>
                <a:latin typeface="Times New Roman" panose="02020603050405020304" pitchFamily="18" charset="0"/>
                <a:cs typeface="Times New Roman" panose="02020603050405020304" pitchFamily="18" charset="0"/>
                <a:sym typeface="+mn-ea"/>
              </a:rPr>
              <a:t>Use the contact form for inquiries or </a:t>
            </a:r>
            <a:r>
              <a:rPr lang="en-US" sz="2000" dirty="0" smtClean="0">
                <a:solidFill>
                  <a:srgbClr val="000000"/>
                </a:solidFill>
                <a:latin typeface="Times New Roman" panose="02020603050405020304" pitchFamily="18" charset="0"/>
                <a:cs typeface="Times New Roman" panose="02020603050405020304" pitchFamily="18" charset="0"/>
                <a:sym typeface="+mn-ea"/>
              </a:rPr>
              <a:t>feedback and assistance of </a:t>
            </a:r>
            <a:r>
              <a:rPr lang="en-US" sz="2000" dirty="0">
                <a:solidFill>
                  <a:srgbClr val="000000"/>
                </a:solidFill>
                <a:latin typeface="Times New Roman" panose="02020603050405020304" pitchFamily="18" charset="0"/>
                <a:cs typeface="Times New Roman" panose="02020603050405020304" pitchFamily="18" charset="0"/>
                <a:sym typeface="+mn-ea"/>
              </a:rPr>
              <a:t>Customer </a:t>
            </a:r>
            <a:r>
              <a:rPr lang="en-US" sz="2000" dirty="0" smtClean="0">
                <a:solidFill>
                  <a:srgbClr val="000000"/>
                </a:solidFill>
                <a:latin typeface="Times New Roman" panose="02020603050405020304" pitchFamily="18" charset="0"/>
                <a:cs typeface="Times New Roman" panose="02020603050405020304" pitchFamily="18" charset="0"/>
                <a:sym typeface="+mn-ea"/>
              </a:rPr>
              <a:t>support.</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sz="2400" dirty="0">
              <a:solidFill>
                <a:srgbClr val="000000"/>
              </a:solidFill>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err="1" smtClean="0">
                <a:latin typeface="Times New Roman" pitchFamily="18" charset="0"/>
                <a:cs typeface="Times New Roman" pitchFamily="18" charset="0"/>
              </a:rPr>
              <a:t>SignUp</a:t>
            </a:r>
            <a:r>
              <a:rPr lang="en-US" sz="3600" b="1" u="sng" dirty="0" smtClean="0">
                <a:latin typeface="Times New Roman" pitchFamily="18" charset="0"/>
                <a:cs typeface="Times New Roman" pitchFamily="18" charset="0"/>
              </a:rPr>
              <a:t>:</a:t>
            </a:r>
            <a:endParaRPr lang="en-US" sz="3600" b="1" u="sng" dirty="0">
              <a:latin typeface="Times New Roman" pitchFamily="18" charset="0"/>
              <a:cs typeface="Times New Roman" pitchFamily="18" charset="0"/>
            </a:endParaRPr>
          </a:p>
        </p:txBody>
      </p:sp>
      <p:sp>
        <p:nvSpPr>
          <p:cNvPr id="14" name="TextBox 13"/>
          <p:cNvSpPr txBox="1"/>
          <p:nvPr/>
        </p:nvSpPr>
        <p:spPr>
          <a:xfrm>
            <a:off x="832338" y="1543050"/>
            <a:ext cx="10967232" cy="4247317"/>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SIGN UP”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a:t>
            </a:r>
            <a:r>
              <a:rPr lang="en-US" dirty="0" smtClean="0">
                <a:solidFill>
                  <a:srgbClr val="000000"/>
                </a:solidFill>
                <a:latin typeface="Times New Roman" panose="02020603050405020304" pitchFamily="18" charset="0"/>
                <a:cs typeface="Times New Roman" panose="02020603050405020304" pitchFamily="18" charset="0"/>
                <a:sym typeface="+mn-ea"/>
              </a:rPr>
              <a:t>4 </a:t>
            </a:r>
            <a:r>
              <a:rPr lang="en-US" dirty="0">
                <a:solidFill>
                  <a:srgbClr val="000000"/>
                </a:solidFill>
                <a:latin typeface="Times New Roman" panose="02020603050405020304" pitchFamily="18" charset="0"/>
                <a:cs typeface="Times New Roman" panose="02020603050405020304" pitchFamily="18" charset="0"/>
                <a:sym typeface="+mn-ea"/>
              </a:rPr>
              <a:t>Test Cases namely – </a:t>
            </a:r>
            <a:r>
              <a:rPr lang="en-US" dirty="0" smtClean="0">
                <a:solidFill>
                  <a:srgbClr val="000000"/>
                </a:solidFill>
                <a:latin typeface="Times New Roman" panose="02020603050405020304" pitchFamily="18" charset="0"/>
                <a:cs typeface="Times New Roman" panose="02020603050405020304" pitchFamily="18" charset="0"/>
                <a:sym typeface="+mn-ea"/>
              </a:rPr>
              <a:t>Creating an Account with all valid details, Creating account without Password, Creating account without Name and Creating Account with a Weak password.  </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Valid Details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user registration with Name, Email and Password to create a New Account.</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Without Password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user registration with all required fields except password and the registration fails.</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Without Name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user registration without giving First &amp; last name, but the registration is successful</a:t>
            </a:r>
            <a:r>
              <a:rPr lang="en-US" dirty="0" smtClean="0">
                <a:solidFill>
                  <a:srgbClr val="000000"/>
                </a:solidFill>
                <a:latin typeface="Times New Roman" panose="02020603050405020304" pitchFamily="18" charset="0"/>
                <a:cs typeface="Times New Roman" panose="02020603050405020304" pitchFamily="18" charset="0"/>
                <a:sym typeface="+mn-ea"/>
              </a:rPr>
              <a:t>.</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Without Email – Performs user registration without giving Email, except email id and the registration </a:t>
            </a:r>
            <a:r>
              <a:rPr lang="en-US" dirty="0" smtClean="0">
                <a:solidFill>
                  <a:srgbClr val="000000"/>
                </a:solidFill>
                <a:latin typeface="Times New Roman" panose="02020603050405020304" pitchFamily="18" charset="0"/>
                <a:cs typeface="Times New Roman" panose="02020603050405020304" pitchFamily="18" charset="0"/>
                <a:sym typeface="+mn-ea"/>
              </a:rPr>
              <a:t>fails</a:t>
            </a:r>
            <a:endParaRPr lang="en-US" dirty="0" smtClean="0">
              <a:solidFill>
                <a:srgbClr val="000000"/>
              </a:solidFill>
              <a:latin typeface="Times New Roman" panose="02020603050405020304" pitchFamily="18" charset="0"/>
              <a:cs typeface="Times New Roman" panose="02020603050405020304" pitchFamily="18" charset="0"/>
              <a:sym typeface="+mn-ea"/>
            </a:endParaRP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Weak Password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user registration with all the details but the Password  has less than 5 characters. So the registration fails prompting the user about the password strength.</a:t>
            </a:r>
          </a:p>
          <a:p>
            <a:pPr>
              <a:lnSpc>
                <a:spcPct val="150000"/>
              </a:lnSpc>
              <a:buFont typeface="Wingdings" panose="05000000000000000000" pitchFamily="2" charset="2"/>
              <a:buChar char="Ø"/>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Login:</a:t>
            </a:r>
            <a:endParaRPr lang="en-US" sz="3600" b="1" u="sng" dirty="0">
              <a:latin typeface="Times New Roman" pitchFamily="18" charset="0"/>
              <a:cs typeface="Times New Roman" pitchFamily="18" charset="0"/>
            </a:endParaRPr>
          </a:p>
        </p:txBody>
      </p:sp>
      <p:sp>
        <p:nvSpPr>
          <p:cNvPr id="4" name="TextBox 3"/>
          <p:cNvSpPr txBox="1"/>
          <p:nvPr/>
        </p:nvSpPr>
        <p:spPr>
          <a:xfrm>
            <a:off x="808892" y="1543050"/>
            <a:ext cx="10626823" cy="5355312"/>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“LOGIN”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a:t>
            </a:r>
            <a:r>
              <a:rPr lang="en-US" dirty="0" smtClean="0">
                <a:solidFill>
                  <a:srgbClr val="000000"/>
                </a:solidFill>
                <a:latin typeface="Times New Roman" panose="02020603050405020304" pitchFamily="18" charset="0"/>
                <a:cs typeface="Times New Roman" panose="02020603050405020304" pitchFamily="18" charset="0"/>
                <a:sym typeface="+mn-ea"/>
              </a:rPr>
              <a:t>7 </a:t>
            </a:r>
            <a:r>
              <a:rPr lang="en-US" dirty="0">
                <a:solidFill>
                  <a:srgbClr val="000000"/>
                </a:solidFill>
                <a:latin typeface="Times New Roman" panose="02020603050405020304" pitchFamily="18" charset="0"/>
                <a:cs typeface="Times New Roman" panose="02020603050405020304" pitchFamily="18" charset="0"/>
                <a:sym typeface="+mn-ea"/>
              </a:rPr>
              <a:t>Test Cases namely – </a:t>
            </a:r>
            <a:r>
              <a:rPr lang="en-US" dirty="0" smtClean="0">
                <a:solidFill>
                  <a:srgbClr val="000000"/>
                </a:solidFill>
                <a:latin typeface="Times New Roman" panose="02020603050405020304" pitchFamily="18" charset="0"/>
                <a:cs typeface="Times New Roman" panose="02020603050405020304" pitchFamily="18" charset="0"/>
                <a:sym typeface="+mn-ea"/>
              </a:rPr>
              <a:t>Signing in </a:t>
            </a:r>
            <a:r>
              <a:rPr lang="en-US" dirty="0">
                <a:solidFill>
                  <a:srgbClr val="000000"/>
                </a:solidFill>
                <a:latin typeface="Times New Roman" panose="02020603050405020304" pitchFamily="18" charset="0"/>
                <a:cs typeface="Times New Roman" panose="02020603050405020304" pitchFamily="18" charset="0"/>
                <a:sym typeface="+mn-ea"/>
              </a:rPr>
              <a:t>with Valid </a:t>
            </a:r>
            <a:r>
              <a:rPr lang="en-US" dirty="0" smtClean="0">
                <a:solidFill>
                  <a:srgbClr val="000000"/>
                </a:solidFill>
                <a:latin typeface="Times New Roman" panose="02020603050405020304" pitchFamily="18" charset="0"/>
                <a:cs typeface="Times New Roman" panose="02020603050405020304" pitchFamily="18" charset="0"/>
                <a:sym typeface="+mn-ea"/>
              </a:rPr>
              <a:t>details, Signing in </a:t>
            </a:r>
            <a:r>
              <a:rPr lang="en-US" dirty="0">
                <a:solidFill>
                  <a:srgbClr val="000000"/>
                </a:solidFill>
                <a:latin typeface="Times New Roman" panose="02020603050405020304" pitchFamily="18" charset="0"/>
                <a:cs typeface="Times New Roman" panose="02020603050405020304" pitchFamily="18" charset="0"/>
                <a:sym typeface="+mn-ea"/>
              </a:rPr>
              <a:t>with </a:t>
            </a:r>
            <a:r>
              <a:rPr lang="en-US" dirty="0" smtClean="0">
                <a:solidFill>
                  <a:srgbClr val="000000"/>
                </a:solidFill>
                <a:latin typeface="Times New Roman" panose="02020603050405020304" pitchFamily="18" charset="0"/>
                <a:cs typeface="Times New Roman" panose="02020603050405020304" pitchFamily="18" charset="0"/>
                <a:sym typeface="+mn-ea"/>
              </a:rPr>
              <a:t>Empty fields, Signing in with invalid password, Signing in with invalid Username, Signing in only with username,  Signing in only with password and Signing in without password.</a:t>
            </a:r>
            <a:endParaRPr lang="en-US" dirty="0">
              <a:solidFill>
                <a:srgbClr val="000000"/>
              </a:solidFill>
              <a:latin typeface="Times New Roman" panose="02020603050405020304" pitchFamily="18" charset="0"/>
              <a:cs typeface="Times New Roman" panose="02020603050405020304" pitchFamily="18" charset="0"/>
              <a:sym typeface="+mn-ea"/>
            </a:endParaRP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Valid </a:t>
            </a:r>
            <a:r>
              <a:rPr lang="en-US" dirty="0" smtClean="0">
                <a:solidFill>
                  <a:srgbClr val="000000"/>
                </a:solidFill>
                <a:latin typeface="Times New Roman" panose="02020603050405020304" pitchFamily="18" charset="0"/>
                <a:cs typeface="Times New Roman" panose="02020603050405020304" pitchFamily="18" charset="0"/>
                <a:sym typeface="+mn-ea"/>
              </a:rPr>
              <a:t>details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a:t>
            </a:r>
            <a:r>
              <a:rPr lang="en-US" dirty="0">
                <a:solidFill>
                  <a:srgbClr val="000000"/>
                </a:solidFill>
                <a:latin typeface="Times New Roman" panose="02020603050405020304" pitchFamily="18" charset="0"/>
                <a:cs typeface="Times New Roman" panose="02020603050405020304" pitchFamily="18" charset="0"/>
                <a:sym typeface="+mn-ea"/>
              </a:rPr>
              <a:t>with </a:t>
            </a:r>
            <a:r>
              <a:rPr lang="en-US" dirty="0" smtClean="0">
                <a:solidFill>
                  <a:srgbClr val="000000"/>
                </a:solidFill>
                <a:latin typeface="Times New Roman" panose="02020603050405020304" pitchFamily="18" charset="0"/>
                <a:cs typeface="Times New Roman" panose="02020603050405020304" pitchFamily="18" charset="0"/>
                <a:sym typeface="+mn-ea"/>
              </a:rPr>
              <a:t>all the correct details and Login is successful</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Invalid details – Performs Login with Incorrect Username and Password. So the Login fails.</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Empty Fields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with blank fields and Login fails.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 </a:t>
            </a:r>
            <a:r>
              <a:rPr lang="en-US" dirty="0">
                <a:solidFill>
                  <a:srgbClr val="000000"/>
                </a:solidFill>
                <a:latin typeface="Times New Roman" panose="02020603050405020304" pitchFamily="18" charset="0"/>
                <a:cs typeface="Times New Roman" panose="02020603050405020304" pitchFamily="18" charset="0"/>
                <a:sym typeface="+mn-ea"/>
              </a:rPr>
              <a:t>Invalid </a:t>
            </a:r>
            <a:r>
              <a:rPr lang="en-US" dirty="0" smtClean="0">
                <a:solidFill>
                  <a:srgbClr val="000000"/>
                </a:solidFill>
                <a:latin typeface="Times New Roman" panose="02020603050405020304" pitchFamily="18" charset="0"/>
                <a:cs typeface="Times New Roman" panose="02020603050405020304" pitchFamily="18" charset="0"/>
                <a:sym typeface="+mn-ea"/>
              </a:rPr>
              <a:t>Password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with Valid username but Invalid Password and the Login fails.</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Invalid Username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with Valid password  but Invalid Username and the Login fails.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Only with Username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only with Username without password and Login fails.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Only with Password – Performs Login only with Password without Username and Login fails.</a:t>
            </a:r>
          </a:p>
          <a:p>
            <a:pPr>
              <a:lnSpc>
                <a:spcPct val="150000"/>
              </a:lnSpc>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xmlns="" val="2473810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Search:</a:t>
            </a:r>
            <a:endParaRPr lang="en-US" sz="3600" b="1" u="sng" dirty="0">
              <a:latin typeface="Times New Roman" pitchFamily="18" charset="0"/>
              <a:cs typeface="Times New Roman" pitchFamily="18" charset="0"/>
            </a:endParaRPr>
          </a:p>
        </p:txBody>
      </p:sp>
      <p:sp>
        <p:nvSpPr>
          <p:cNvPr id="4" name="TextBox 3"/>
          <p:cNvSpPr txBox="1"/>
          <p:nvPr/>
        </p:nvSpPr>
        <p:spPr>
          <a:xfrm>
            <a:off x="504092" y="1847850"/>
            <a:ext cx="11418277" cy="3831818"/>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Created an Automation Script to test the Functionality of “SEARCH” 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Prepared 5 Test Cases namely – Searching with Valid term, Searching with Empty field, Searching with an Invalid item, Searching with a Misspelled word and Searching with multiple words.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Valid Term – Performs a Search with a right keyword to get the relevant products.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Empty Field – Performs an Empty Search with a blank field and we don’t get any results.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Invalid Item – Performs a Search with a Product which doesn’t exist in the Website and we don’t get any results.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Misspelled Word – Performs a Search with an Incorrectly spelled Product name and we don’t get any results.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Multiple Word – Performs a Search with a Valid Product name which has multiple words and we get the relevant result.</a:t>
            </a:r>
          </a:p>
          <a:p>
            <a:pPr>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xmlns="" val="3993474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Filter:</a:t>
            </a:r>
            <a:endParaRPr lang="en-US" sz="3600" b="1" u="sng" dirty="0">
              <a:latin typeface="Times New Roman" pitchFamily="18" charset="0"/>
              <a:cs typeface="Times New Roman" pitchFamily="18" charset="0"/>
            </a:endParaRPr>
          </a:p>
        </p:txBody>
      </p:sp>
      <p:sp>
        <p:nvSpPr>
          <p:cNvPr id="4" name="TextBox 3"/>
          <p:cNvSpPr txBox="1"/>
          <p:nvPr/>
        </p:nvSpPr>
        <p:spPr>
          <a:xfrm>
            <a:off x="623252" y="1543050"/>
            <a:ext cx="11322563" cy="3693319"/>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“FILTER”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a:t>
            </a:r>
            <a:r>
              <a:rPr lang="en-US" dirty="0" smtClean="0">
                <a:solidFill>
                  <a:srgbClr val="000000"/>
                </a:solidFill>
                <a:latin typeface="Times New Roman" panose="02020603050405020304" pitchFamily="18" charset="0"/>
                <a:cs typeface="Times New Roman" panose="02020603050405020304" pitchFamily="18" charset="0"/>
                <a:sym typeface="+mn-ea"/>
              </a:rPr>
              <a:t>4 </a:t>
            </a:r>
            <a:r>
              <a:rPr lang="en-US" dirty="0">
                <a:solidFill>
                  <a:srgbClr val="000000"/>
                </a:solidFill>
                <a:latin typeface="Times New Roman" panose="02020603050405020304" pitchFamily="18" charset="0"/>
                <a:cs typeface="Times New Roman" panose="02020603050405020304" pitchFamily="18" charset="0"/>
                <a:sym typeface="+mn-ea"/>
              </a:rPr>
              <a:t>Test Cases namely </a:t>
            </a:r>
            <a:r>
              <a:rPr lang="en-US" dirty="0" smtClean="0">
                <a:solidFill>
                  <a:srgbClr val="000000"/>
                </a:solidFill>
                <a:latin typeface="Times New Roman" panose="02020603050405020304" pitchFamily="18" charset="0"/>
                <a:cs typeface="Times New Roman" panose="02020603050405020304" pitchFamily="18" charset="0"/>
                <a:sym typeface="+mn-ea"/>
              </a:rPr>
              <a:t>– Filter by Category, </a:t>
            </a:r>
            <a:r>
              <a:rPr lang="en-US" dirty="0">
                <a:solidFill>
                  <a:srgbClr val="000000"/>
                </a:solidFill>
                <a:latin typeface="Times New Roman" panose="02020603050405020304" pitchFamily="18" charset="0"/>
                <a:cs typeface="Times New Roman" panose="02020603050405020304" pitchFamily="18" charset="0"/>
                <a:sym typeface="+mn-ea"/>
              </a:rPr>
              <a:t>Filter by </a:t>
            </a:r>
            <a:r>
              <a:rPr lang="en-US" dirty="0" smtClean="0">
                <a:solidFill>
                  <a:srgbClr val="000000"/>
                </a:solidFill>
                <a:latin typeface="Times New Roman" panose="02020603050405020304" pitchFamily="18" charset="0"/>
                <a:cs typeface="Times New Roman" panose="02020603050405020304" pitchFamily="18" charset="0"/>
                <a:sym typeface="+mn-ea"/>
              </a:rPr>
              <a:t>Price, </a:t>
            </a:r>
            <a:r>
              <a:rPr lang="en-US" dirty="0">
                <a:solidFill>
                  <a:srgbClr val="000000"/>
                </a:solidFill>
                <a:latin typeface="Times New Roman" panose="02020603050405020304" pitchFamily="18" charset="0"/>
                <a:cs typeface="Times New Roman" panose="02020603050405020304" pitchFamily="18" charset="0"/>
                <a:sym typeface="+mn-ea"/>
              </a:rPr>
              <a:t>Filter by </a:t>
            </a:r>
            <a:r>
              <a:rPr lang="en-US" dirty="0" smtClean="0">
                <a:solidFill>
                  <a:srgbClr val="000000"/>
                </a:solidFill>
                <a:latin typeface="Times New Roman" panose="02020603050405020304" pitchFamily="18" charset="0"/>
                <a:cs typeface="Times New Roman" panose="02020603050405020304" pitchFamily="18" charset="0"/>
                <a:sym typeface="+mn-ea"/>
              </a:rPr>
              <a:t>Color and Filter by Style</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Filter by Category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Filtering by selecting a specific Category and the relevant products are displayed.</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Filter by Price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Filtering by dragging the Price limit and the products which fall under the Price range are displayed.</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Filter by Color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Filtering by selecting a specific Color and the products of that selected Color are displayed.</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Filter by Style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Filtering by selecting a specific Style and the products of that Style are displayed.</a:t>
            </a:r>
          </a:p>
          <a:p>
            <a:pPr>
              <a:lnSpc>
                <a:spcPct val="150000"/>
              </a:lnSpc>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xmlns="" val="4203051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1310640" y="361315"/>
            <a:ext cx="4081145" cy="817880"/>
          </a:xfrm>
          <a:prstGeom prst="rect">
            <a:avLst/>
          </a:prstGeom>
          <a:noFill/>
        </p:spPr>
        <p:txBody>
          <a:bodyPr wrap="square" rtlCol="0">
            <a:noAutofit/>
          </a:bodyPr>
          <a:lstStyle/>
          <a:p>
            <a:pPr lvl="0" algn="l">
              <a:buClrTx/>
              <a:buSzTx/>
              <a:buFontTx/>
            </a:pPr>
            <a:r>
              <a:rPr lang="en-IN" sz="3600" dirty="0">
                <a:solidFill>
                  <a:srgbClr val="000000"/>
                </a:solidFill>
                <a:latin typeface="Times New Roman" panose="02020603050405020304" pitchFamily="18" charset="0"/>
                <a:cs typeface="Times New Roman" panose="02020603050405020304" pitchFamily="18" charset="0"/>
                <a:sym typeface="+mn-ea"/>
              </a:rPr>
              <a:t>Group Members:</a:t>
            </a:r>
            <a:endParaRPr lang="en-IN" altLang="en-US" sz="3600" spc="100" dirty="0">
              <a:solidFill>
                <a:srgbClr val="000000"/>
              </a:solidFill>
              <a:uFillTx/>
              <a:latin typeface="Times New Roman" panose="02020603050405020304" pitchFamily="18" charset="0"/>
              <a:ea typeface="Open Sans" panose="020B0606030504020204" charset="0"/>
              <a:cs typeface="Times New Roman" panose="02020603050405020304" pitchFamily="18" charset="0"/>
              <a:sym typeface="+mn-ea"/>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7" name="Text Box 6"/>
          <p:cNvSpPr txBox="1"/>
          <p:nvPr/>
        </p:nvSpPr>
        <p:spPr>
          <a:xfrm>
            <a:off x="1310640" y="1366520"/>
            <a:ext cx="9330055" cy="4124960"/>
          </a:xfrm>
          <a:prstGeom prst="rect">
            <a:avLst/>
          </a:prstGeom>
          <a:noFill/>
        </p:spPr>
        <p:txBody>
          <a:bodyPr wrap="square" rtlCol="0">
            <a:noAutofit/>
          </a:bodyPr>
          <a:lstStyle/>
          <a:p>
            <a:r>
              <a:rPr lang="en-US" sz="2400" dirty="0" smtClean="0">
                <a:solidFill>
                  <a:srgbClr val="000000"/>
                </a:solidFill>
                <a:latin typeface="Times New Roman" panose="02020603050405020304" pitchFamily="18" charset="0"/>
                <a:cs typeface="Times New Roman" panose="02020603050405020304" pitchFamily="18" charset="0"/>
                <a:sym typeface="+mn-ea"/>
              </a:rPr>
              <a:t>ALA SUBRAMANIYAN                                        	 2584427</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MADANAPALLI  PRASAD                                     	 2583334</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MIRUTHULA S                                                          2584282</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MOHD SAIF                                                             	 2583318</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PAVULURI VISHAL                                             	 2584098</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POLUMATI SASIDHAR                                       	 2583567</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VENKATESH ARNIPALLI                                    	 2583834</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a:p>
        </p:txBody>
      </p:sp>
      <p:sp>
        <p:nvSpPr>
          <p:cNvPr id="12" name="Text Box 11"/>
          <p:cNvSpPr txBox="1"/>
          <p:nvPr/>
        </p:nvSpPr>
        <p:spPr>
          <a:xfrm>
            <a:off x="7726045" y="432435"/>
            <a:ext cx="2914650" cy="922020"/>
          </a:xfrm>
          <a:prstGeom prst="rect">
            <a:avLst/>
          </a:prstGeom>
          <a:noFill/>
        </p:spPr>
        <p:txBody>
          <a:bodyPr wrap="square" rtlCol="0">
            <a:spAutoFit/>
          </a:bodyPr>
          <a:lstStyle/>
          <a:p>
            <a:r>
              <a:rPr lang="en-IN" sz="3600" dirty="0">
                <a:solidFill>
                  <a:srgbClr val="000000"/>
                </a:solidFill>
                <a:latin typeface="Times New Roman" panose="02020603050405020304" pitchFamily="18" charset="0"/>
                <a:cs typeface="Times New Roman" panose="02020603050405020304" pitchFamily="18" charset="0"/>
                <a:sym typeface="+mn-ea"/>
              </a:rPr>
              <a:t>Emp Id</a:t>
            </a:r>
            <a:r>
              <a:rPr lang="en-US" altLang="en-IN" sz="3600" dirty="0">
                <a:solidFill>
                  <a:srgbClr val="000000"/>
                </a:solidFill>
                <a:latin typeface="Times New Roman" panose="02020603050405020304" pitchFamily="18" charset="0"/>
                <a:cs typeface="Times New Roman" panose="02020603050405020304" pitchFamily="18" charset="0"/>
                <a:sym typeface="+mn-ea"/>
              </a:rPr>
              <a:t>:</a:t>
            </a:r>
            <a:endParaRPr lang="en-IN" dirty="0">
              <a:solidFill>
                <a:srgbClr val="000000"/>
              </a:solidFill>
              <a:latin typeface="Times New Roman" panose="02020603050405020304" pitchFamily="18" charset="0"/>
              <a:cs typeface="Times New Roman" panose="02020603050405020304" pitchFamily="18" charset="0"/>
            </a:endParaRPr>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err="1" smtClean="0">
                <a:latin typeface="Times New Roman" pitchFamily="18" charset="0"/>
                <a:cs typeface="Times New Roman" pitchFamily="18" charset="0"/>
              </a:rPr>
              <a:t>AddToCart</a:t>
            </a:r>
            <a:r>
              <a:rPr lang="en-US" sz="3600" b="1" u="sng" dirty="0" smtClean="0">
                <a:latin typeface="Times New Roman" pitchFamily="18" charset="0"/>
                <a:cs typeface="Times New Roman" pitchFamily="18" charset="0"/>
              </a:rPr>
              <a:t>:</a:t>
            </a:r>
            <a:endParaRPr lang="en-US" sz="3600" b="1" u="sng" dirty="0">
              <a:latin typeface="Times New Roman" pitchFamily="18" charset="0"/>
              <a:cs typeface="Times New Roman" pitchFamily="18" charset="0"/>
            </a:endParaRPr>
          </a:p>
        </p:txBody>
      </p:sp>
      <p:sp>
        <p:nvSpPr>
          <p:cNvPr id="4" name="TextBox 3"/>
          <p:cNvSpPr txBox="1"/>
          <p:nvPr/>
        </p:nvSpPr>
        <p:spPr>
          <a:xfrm>
            <a:off x="468923" y="1543050"/>
            <a:ext cx="11570677" cy="4662815"/>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“CART”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4 Test Cases namely </a:t>
            </a:r>
            <a:r>
              <a:rPr lang="en-US" dirty="0" smtClean="0">
                <a:solidFill>
                  <a:srgbClr val="000000"/>
                </a:solidFill>
                <a:latin typeface="Times New Roman" panose="02020603050405020304" pitchFamily="18" charset="0"/>
                <a:cs typeface="Times New Roman" panose="02020603050405020304" pitchFamily="18" charset="0"/>
                <a:sym typeface="+mn-ea"/>
              </a:rPr>
              <a:t>– Adding Valid Item and removing, Adding Multiple items, Increasing the Quantity and Adding Invalid items.</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Adding &amp; removing </a:t>
            </a: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Performs Searching a Valid Product, Adding it to the Cart and then removing it from the Cart. The Cart is Successfully Empty.</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Adding Multiple items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Searching for 3 different products and adding all of them into the cart. All products are added Successfully.</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Increasing the Quantity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Increasing the no. of items for an already existing product in the cart. And the Quantity of the product in the cart is Successfully increased</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Adding Invalid Items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Searching and Adding a Product that isn’t available on the website.</a:t>
            </a:r>
          </a:p>
          <a:p>
            <a:pPr>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xmlns="" val="1196828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Subscribe:</a:t>
            </a:r>
            <a:endParaRPr lang="en-US" sz="3600" b="1" u="sng" dirty="0">
              <a:latin typeface="Times New Roman" pitchFamily="18" charset="0"/>
              <a:cs typeface="Times New Roman" pitchFamily="18" charset="0"/>
            </a:endParaRPr>
          </a:p>
        </p:txBody>
      </p:sp>
      <p:sp>
        <p:nvSpPr>
          <p:cNvPr id="9" name="TextBox 8"/>
          <p:cNvSpPr txBox="1"/>
          <p:nvPr/>
        </p:nvSpPr>
        <p:spPr>
          <a:xfrm>
            <a:off x="855785" y="1543050"/>
            <a:ext cx="10943785" cy="5078313"/>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“SUBSCRIBE”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4 Test Cases namely – </a:t>
            </a:r>
            <a:r>
              <a:rPr lang="en-US" dirty="0" smtClean="0">
                <a:solidFill>
                  <a:srgbClr val="000000"/>
                </a:solidFill>
                <a:latin typeface="Times New Roman" panose="02020603050405020304" pitchFamily="18" charset="0"/>
                <a:cs typeface="Times New Roman" panose="02020603050405020304" pitchFamily="18" charset="0"/>
                <a:sym typeface="+mn-ea"/>
              </a:rPr>
              <a:t>Subscribing with Valid Email, </a:t>
            </a:r>
            <a:r>
              <a:rPr lang="en-US" dirty="0">
                <a:solidFill>
                  <a:srgbClr val="000000"/>
                </a:solidFill>
                <a:latin typeface="Times New Roman" panose="02020603050405020304" pitchFamily="18" charset="0"/>
                <a:cs typeface="Times New Roman" panose="02020603050405020304" pitchFamily="18" charset="0"/>
                <a:sym typeface="+mn-ea"/>
              </a:rPr>
              <a:t>Subscribing with </a:t>
            </a:r>
            <a:r>
              <a:rPr lang="en-US" dirty="0" smtClean="0">
                <a:solidFill>
                  <a:srgbClr val="000000"/>
                </a:solidFill>
                <a:latin typeface="Times New Roman" panose="02020603050405020304" pitchFamily="18" charset="0"/>
                <a:cs typeface="Times New Roman" panose="02020603050405020304" pitchFamily="18" charset="0"/>
                <a:sym typeface="+mn-ea"/>
              </a:rPr>
              <a:t>Invalid Email, </a:t>
            </a:r>
            <a:r>
              <a:rPr lang="en-US" dirty="0">
                <a:solidFill>
                  <a:srgbClr val="000000"/>
                </a:solidFill>
                <a:latin typeface="Times New Roman" panose="02020603050405020304" pitchFamily="18" charset="0"/>
                <a:cs typeface="Times New Roman" panose="02020603050405020304" pitchFamily="18" charset="0"/>
                <a:sym typeface="+mn-ea"/>
              </a:rPr>
              <a:t>Subscribing with </a:t>
            </a:r>
            <a:r>
              <a:rPr lang="en-US" dirty="0" smtClean="0">
                <a:solidFill>
                  <a:srgbClr val="000000"/>
                </a:solidFill>
                <a:latin typeface="Times New Roman" panose="02020603050405020304" pitchFamily="18" charset="0"/>
                <a:cs typeface="Times New Roman" panose="02020603050405020304" pitchFamily="18" charset="0"/>
                <a:sym typeface="+mn-ea"/>
              </a:rPr>
              <a:t> Non -format Email and </a:t>
            </a:r>
            <a:r>
              <a:rPr lang="en-US" dirty="0">
                <a:solidFill>
                  <a:srgbClr val="000000"/>
                </a:solidFill>
                <a:latin typeface="Times New Roman" panose="02020603050405020304" pitchFamily="18" charset="0"/>
                <a:cs typeface="Times New Roman" panose="02020603050405020304" pitchFamily="18" charset="0"/>
                <a:sym typeface="+mn-ea"/>
              </a:rPr>
              <a:t>Subscribing with </a:t>
            </a:r>
            <a:r>
              <a:rPr lang="en-US" dirty="0" smtClean="0">
                <a:solidFill>
                  <a:srgbClr val="000000"/>
                </a:solidFill>
                <a:latin typeface="Times New Roman" panose="02020603050405020304" pitchFamily="18" charset="0"/>
                <a:cs typeface="Times New Roman" panose="02020603050405020304" pitchFamily="18" charset="0"/>
                <a:sym typeface="+mn-ea"/>
              </a:rPr>
              <a:t>Blank field.</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Valid Email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Subscribing to the Website using a Correct Email address and the Subscription is Successful. </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Invalid Email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Subscribing to the Website with Invalid Email address and the Subscription fails prompting the user about the incorrect email. </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Non- Format Email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Subscribing  to the Website with an improperly typed Email address. So the Subscription fails prompting the user about the format which is missing “@” </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Empty Field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Subscribing to the Website without entering Email address in the field. So the Subscription fails prompting the user to fill out the field.</a:t>
            </a:r>
          </a:p>
          <a:p>
            <a:pPr>
              <a:lnSpc>
                <a:spcPct val="150000"/>
              </a:lnSpc>
            </a:pPr>
            <a:r>
              <a:rPr lang="en-US" dirty="0" smtClean="0">
                <a:solidFill>
                  <a:srgbClr val="000000"/>
                </a:solidFill>
                <a:latin typeface="Times New Roman" panose="02020603050405020304" pitchFamily="18" charset="0"/>
                <a:cs typeface="Times New Roman" panose="02020603050405020304" pitchFamily="18" charset="0"/>
                <a:sym typeface="+mn-ea"/>
              </a:rPr>
              <a:t>.</a:t>
            </a:r>
            <a:endParaRPr lang="en-US" dirty="0"/>
          </a:p>
        </p:txBody>
      </p:sp>
    </p:spTree>
    <p:extLst>
      <p:ext uri="{BB962C8B-B14F-4D97-AF65-F5344CB8AC3E}">
        <p14:creationId xmlns:p14="http://schemas.microsoft.com/office/powerpoint/2010/main" xmlns="" val="711392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Contact Us:</a:t>
            </a:r>
            <a:endParaRPr lang="en-US" sz="3600" b="1" u="sng" dirty="0">
              <a:latin typeface="Times New Roman" pitchFamily="18" charset="0"/>
              <a:cs typeface="Times New Roman" pitchFamily="18" charset="0"/>
            </a:endParaRPr>
          </a:p>
        </p:txBody>
      </p:sp>
      <p:sp>
        <p:nvSpPr>
          <p:cNvPr id="4" name="TextBox 3"/>
          <p:cNvSpPr txBox="1"/>
          <p:nvPr/>
        </p:nvSpPr>
        <p:spPr>
          <a:xfrm>
            <a:off x="738554" y="1670050"/>
            <a:ext cx="11061016" cy="4662815"/>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“CONTACT US”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5 Test Cases namely </a:t>
            </a:r>
            <a:r>
              <a:rPr lang="en-US" dirty="0" smtClean="0">
                <a:solidFill>
                  <a:srgbClr val="000000"/>
                </a:solidFill>
                <a:latin typeface="Times New Roman" panose="02020603050405020304" pitchFamily="18" charset="0"/>
                <a:cs typeface="Times New Roman" panose="02020603050405020304" pitchFamily="18" charset="0"/>
                <a:sym typeface="+mn-ea"/>
              </a:rPr>
              <a:t>– Filling up the form with Valid Details, without Email, Filling with Empty fields, without name and without Contact Number. </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Valid Details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 all Valid Details and The Contact request is Successful.</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Without Email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without Email id and the Request fails prompting the user to enter the required field.</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Empty Field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without any of the details and the Request fails prompting the user to enter the required fields. </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Without Name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without the Name but the Request is Successful.</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Without Contact Number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without Phone number but the Request is Successful.</a:t>
            </a:r>
          </a:p>
          <a:p>
            <a:pPr>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xmlns="" val="7650730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873125" y="419735"/>
            <a:ext cx="9009380"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Introduction To TestNG</a:t>
            </a:r>
            <a:endParaRPr lang="en-IN" sz="3600"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772160" y="1240971"/>
            <a:ext cx="10372090" cy="4062651"/>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TestNG (Test Next Generation) is a testing framework inspired by JUnit and </a:t>
            </a:r>
            <a:r>
              <a:rPr lang="en-US" sz="2000" dirty="0" err="1">
                <a:solidFill>
                  <a:schemeClr val="bg2">
                    <a:lumMod val="10000"/>
                  </a:schemeClr>
                </a:solidFill>
                <a:latin typeface="Times New Roman" panose="02020603050405020304" pitchFamily="18" charset="0"/>
                <a:cs typeface="Times New Roman" panose="02020603050405020304" pitchFamily="18" charset="0"/>
                <a:sym typeface="+mn-ea"/>
              </a:rPr>
              <a:t>NUnit</a:t>
            </a: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 designed for simplifying test configuration and parallel execution.</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err="1" smtClean="0">
                <a:solidFill>
                  <a:schemeClr val="bg2">
                    <a:lumMod val="10000"/>
                  </a:schemeClr>
                </a:solidFill>
                <a:latin typeface="Times New Roman" panose="02020603050405020304" pitchFamily="18" charset="0"/>
                <a:cs typeface="Times New Roman" panose="02020603050405020304" pitchFamily="18" charset="0"/>
                <a:sym typeface="+mn-ea"/>
              </a:rPr>
              <a:t>TestNG</a:t>
            </a:r>
            <a:r>
              <a:rPr lang="en-US" sz="2000" dirty="0" smtClean="0">
                <a:solidFill>
                  <a:schemeClr val="bg2">
                    <a:lumMod val="10000"/>
                  </a:schemeClr>
                </a:solidFill>
                <a:latin typeface="Times New Roman" panose="02020603050405020304" pitchFamily="18" charset="0"/>
                <a:cs typeface="Times New Roman" panose="02020603050405020304" pitchFamily="18" charset="0"/>
                <a:sym typeface="+mn-ea"/>
              </a:rPr>
              <a:t> </a:t>
            </a: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offers powerful features for testing Java applications and provides a more flexible and easily configurable testing environment.</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The design goal of TestNG is to cover a wider range of test categories: unit, functional, end-to-end, integration, etc., with more powerful and easy-to-use functionalities</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TestNG makes automated tests more organized, readable, maintainable, effective, and user-friendly. Its high-end annotations make it simple to scale while executing cross-browser testing across multiple devices, browsers, and their versions. </a:t>
            </a:r>
            <a:endParaRPr lang="en-US" dirty="0">
              <a:solidFill>
                <a:schemeClr val="bg2">
                  <a:lumMod val="10000"/>
                </a:schemeClr>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 name="Text Box 3"/>
          <p:cNvSpPr txBox="1"/>
          <p:nvPr/>
        </p:nvSpPr>
        <p:spPr>
          <a:xfrm>
            <a:off x="938530" y="1713230"/>
            <a:ext cx="10707370" cy="3941445"/>
          </a:xfrm>
          <a:prstGeom prst="rect">
            <a:avLst/>
          </a:prstGeom>
          <a:noFill/>
        </p:spPr>
        <p:txBody>
          <a:bodyPr wrap="square" rtlCol="0">
            <a:noAutofit/>
          </a:bodyPr>
          <a:lstStyle/>
          <a:p>
            <a:pPr marL="342900" indent="-342900"/>
            <a:r>
              <a:rPr lang="en-US" sz="2000" dirty="0" smtClean="0">
                <a:solidFill>
                  <a:schemeClr val="bg2">
                    <a:lumMod val="10000"/>
                  </a:schemeClr>
                </a:solidFill>
                <a:latin typeface="Times New Roman" panose="02020603050405020304" pitchFamily="18" charset="0"/>
                <a:cs typeface="Times New Roman" panose="02020603050405020304" pitchFamily="18" charset="0"/>
                <a:sym typeface="+mn-ea"/>
              </a:rPr>
              <a:t>.</a:t>
            </a:r>
            <a:endParaRPr lang="en-US" sz="2000" dirty="0"/>
          </a:p>
        </p:txBody>
      </p:sp>
      <p:sp>
        <p:nvSpPr>
          <p:cNvPr id="12" name="TextBox 11"/>
          <p:cNvSpPr txBox="1"/>
          <p:nvPr/>
        </p:nvSpPr>
        <p:spPr>
          <a:xfrm>
            <a:off x="1018903" y="862149"/>
            <a:ext cx="10424160" cy="5632311"/>
          </a:xfrm>
          <a:prstGeom prst="rect">
            <a:avLst/>
          </a:prstGeom>
          <a:noFill/>
        </p:spPr>
        <p:txBody>
          <a:bodyPr wrap="square" rtlCol="0">
            <a:spAutoFit/>
          </a:bodyPr>
          <a:lstStyle/>
          <a:p>
            <a:pPr>
              <a:lnSpc>
                <a:spcPct val="150000"/>
              </a:lnSpc>
            </a:pPr>
            <a:r>
              <a:rPr lang="en-US" sz="2000" b="1" dirty="0" smtClean="0">
                <a:latin typeface="Times New Roman" pitchFamily="18" charset="0"/>
                <a:cs typeface="Times New Roman" pitchFamily="18" charset="0"/>
              </a:rPr>
              <a:t>Interactive HTML </a:t>
            </a:r>
            <a:r>
              <a:rPr lang="en-US" sz="2000" b="1" dirty="0" err="1" smtClean="0">
                <a:latin typeface="Times New Roman" pitchFamily="18" charset="0"/>
                <a:cs typeface="Times New Roman" pitchFamily="18" charset="0"/>
              </a:rPr>
              <a:t>Reports</a:t>
            </a:r>
            <a:r>
              <a:rPr lang="en-US" sz="2000" dirty="0" err="1" smtClean="0">
                <a:latin typeface="Times New Roman" pitchFamily="18" charset="0"/>
                <a:cs typeface="Times New Roman" pitchFamily="18" charset="0"/>
              </a:rPr>
              <a:t>:One</a:t>
            </a:r>
            <a:r>
              <a:rPr lang="en-US" sz="2000" dirty="0" smtClean="0">
                <a:latin typeface="Times New Roman" pitchFamily="18" charset="0"/>
                <a:cs typeface="Times New Roman" pitchFamily="18" charset="0"/>
              </a:rPr>
              <a:t> of the key features of Extent Reports is the creation of interactive HTML reports. These reports provide a graphical representation of test results, making it easy to identify passed, failed, or skipped tests</a:t>
            </a:r>
          </a:p>
          <a:p>
            <a:pPr>
              <a:lnSpc>
                <a:spcPct val="150000"/>
              </a:lnSpc>
            </a:pPr>
            <a:endParaRPr lang="en-US" sz="2000" dirty="0" smtClean="0">
              <a:latin typeface="Times New Roman" pitchFamily="18" charset="0"/>
              <a:cs typeface="Times New Roman" pitchFamily="18" charset="0"/>
            </a:endParaRPr>
          </a:p>
          <a:p>
            <a:pPr>
              <a:lnSpc>
                <a:spcPct val="150000"/>
              </a:lnSpc>
            </a:pPr>
            <a:r>
              <a:rPr lang="en-US" sz="2000" b="1" dirty="0" smtClean="0">
                <a:latin typeface="Times New Roman" pitchFamily="18" charset="0"/>
                <a:cs typeface="Times New Roman" pitchFamily="18" charset="0"/>
              </a:rPr>
              <a:t>TESTNG LISTNER</a:t>
            </a:r>
          </a:p>
          <a:p>
            <a:pPr marL="457200" indent="-4572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In </a:t>
            </a:r>
            <a:r>
              <a:rPr lang="en-US" sz="2000" dirty="0" err="1" smtClean="0">
                <a:solidFill>
                  <a:srgbClr val="000000"/>
                </a:solidFill>
                <a:latin typeface="Times New Roman" panose="02020603050405020304" pitchFamily="18" charset="0"/>
                <a:cs typeface="Times New Roman" panose="02020603050405020304" pitchFamily="18" charset="0"/>
                <a:sym typeface="+mn-ea"/>
              </a:rPr>
              <a:t>TestNG</a:t>
            </a:r>
            <a:r>
              <a:rPr lang="en-US" sz="2000" dirty="0" smtClean="0">
                <a:solidFill>
                  <a:srgbClr val="000000"/>
                </a:solidFill>
                <a:latin typeface="Times New Roman" panose="02020603050405020304" pitchFamily="18" charset="0"/>
                <a:cs typeface="Times New Roman" panose="02020603050405020304" pitchFamily="18" charset="0"/>
                <a:sym typeface="+mn-ea"/>
              </a:rPr>
              <a:t>, a listener is an interface that allows the customization of test execution </a:t>
            </a:r>
            <a:r>
              <a:rPr lang="en-US" sz="2000" dirty="0" err="1" smtClean="0">
                <a:solidFill>
                  <a:srgbClr val="000000"/>
                </a:solidFill>
                <a:latin typeface="Times New Roman" panose="02020603050405020304" pitchFamily="18" charset="0"/>
                <a:cs typeface="Times New Roman" panose="02020603050405020304" pitchFamily="18" charset="0"/>
                <a:sym typeface="+mn-ea"/>
              </a:rPr>
              <a:t>behaviour</a:t>
            </a:r>
            <a:r>
              <a:rPr lang="en-US" sz="2000" dirty="0" smtClean="0">
                <a:solidFill>
                  <a:srgbClr val="000000"/>
                </a:solidFill>
                <a:latin typeface="Times New Roman" panose="02020603050405020304" pitchFamily="18" charset="0"/>
                <a:cs typeface="Times New Roman" panose="02020603050405020304" pitchFamily="18" charset="0"/>
                <a:sym typeface="+mn-ea"/>
              </a:rPr>
              <a:t>. </a:t>
            </a:r>
            <a:endParaRPr lang="en-US" sz="2000" dirty="0" smtClean="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000" dirty="0" err="1" smtClean="0">
                <a:solidFill>
                  <a:srgbClr val="000000"/>
                </a:solidFill>
                <a:latin typeface="Times New Roman" panose="02020603050405020304" pitchFamily="18" charset="0"/>
                <a:cs typeface="Times New Roman" panose="02020603050405020304" pitchFamily="18" charset="0"/>
                <a:sym typeface="+mn-ea"/>
              </a:rPr>
              <a:t>TestNG</a:t>
            </a:r>
            <a:r>
              <a:rPr lang="en-US" sz="2000" dirty="0" smtClean="0">
                <a:solidFill>
                  <a:srgbClr val="000000"/>
                </a:solidFill>
                <a:latin typeface="Times New Roman" panose="02020603050405020304" pitchFamily="18" charset="0"/>
                <a:cs typeface="Times New Roman" panose="02020603050405020304" pitchFamily="18" charset="0"/>
                <a:sym typeface="+mn-ea"/>
              </a:rPr>
              <a:t> listeners are used to perform actions or respond to events that occur during test execution lifecycle</a:t>
            </a:r>
          </a:p>
          <a:p>
            <a:pPr marL="457200" indent="-4572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 These events can include the start or completion of  a test, the success or failure of a test method.</a:t>
            </a:r>
            <a:endParaRPr lang="en-US" sz="2000" dirty="0" smtClean="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 </a:t>
            </a:r>
            <a:r>
              <a:rPr lang="en-IN" sz="20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Listener is not a class in TESTNG -&gt; it is an Interface</a:t>
            </a:r>
            <a:endParaRPr lang="en-IN" sz="20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endParaRPr lang="en-US" sz="20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4" name="Text Box 3"/>
          <p:cNvSpPr txBox="1"/>
          <p:nvPr/>
        </p:nvSpPr>
        <p:spPr>
          <a:xfrm>
            <a:off x="996950" y="182880"/>
            <a:ext cx="10226040" cy="8679299"/>
          </a:xfrm>
          <a:prstGeom prst="rect">
            <a:avLst/>
          </a:prstGeom>
          <a:noFill/>
        </p:spPr>
        <p:txBody>
          <a:bodyPr wrap="square" rtlCol="0">
            <a:spAutoFit/>
          </a:bodyPr>
          <a:lstStyle/>
          <a:p>
            <a:pPr>
              <a:lnSpc>
                <a:spcPct val="150000"/>
              </a:lnSpc>
            </a:pPr>
            <a:r>
              <a:rPr lang="en-US" sz="2200" b="1" dirty="0" err="1" smtClean="0">
                <a:solidFill>
                  <a:schemeClr val="bg2">
                    <a:lumMod val="10000"/>
                  </a:schemeClr>
                </a:solidFill>
                <a:latin typeface="Times New Roman" pitchFamily="18" charset="0"/>
                <a:ea typeface="Calibri" panose="020F0502020204030204" charset="0"/>
                <a:cs typeface="Times New Roman" pitchFamily="18" charset="0"/>
                <a:sym typeface="+mn-ea"/>
              </a:rPr>
              <a:t>ITestListener</a:t>
            </a:r>
            <a:r>
              <a:rPr lang="en-US" sz="2200" b="1" dirty="0" smtClean="0">
                <a:solidFill>
                  <a:schemeClr val="bg2">
                    <a:lumMod val="10000"/>
                  </a:schemeClr>
                </a:solidFill>
                <a:latin typeface="Times New Roman" pitchFamily="18" charset="0"/>
                <a:ea typeface="Calibri" panose="020F0502020204030204" charset="0"/>
                <a:cs typeface="Times New Roman" pitchFamily="18" charset="0"/>
                <a:sym typeface="+mn-ea"/>
              </a:rPr>
              <a:t> </a:t>
            </a:r>
            <a:r>
              <a:rPr lang="en-US" sz="2200" b="1" dirty="0">
                <a:solidFill>
                  <a:schemeClr val="bg2">
                    <a:lumMod val="10000"/>
                  </a:schemeClr>
                </a:solidFill>
                <a:latin typeface="Times New Roman" pitchFamily="18" charset="0"/>
                <a:ea typeface="Calibri" panose="020F0502020204030204" charset="0"/>
                <a:cs typeface="Times New Roman" pitchFamily="18" charset="0"/>
                <a:sym typeface="+mn-ea"/>
              </a:rPr>
              <a:t>: </a:t>
            </a:r>
            <a:endParaRPr lang="en-US" sz="2200" b="1" dirty="0" smtClean="0">
              <a:solidFill>
                <a:schemeClr val="bg2">
                  <a:lumMod val="10000"/>
                </a:schemeClr>
              </a:solidFill>
              <a:latin typeface="Times New Roman" pitchFamily="18" charset="0"/>
              <a:ea typeface="Calibri" panose="020F0502020204030204" charset="0"/>
              <a:cs typeface="Times New Roman" pitchFamily="18" charset="0"/>
              <a:sym typeface="+mn-ea"/>
            </a:endParaRPr>
          </a:p>
          <a:p>
            <a:pPr>
              <a:lnSpc>
                <a:spcPct val="150000"/>
              </a:lnSpc>
              <a:buFont typeface="Wingdings" pitchFamily="2" charset="2"/>
              <a:buChar char="Ø"/>
            </a:pPr>
            <a:r>
              <a:rPr lang="en-US" sz="2200" dirty="0" smtClean="0">
                <a:solidFill>
                  <a:schemeClr val="bg2">
                    <a:lumMod val="10000"/>
                  </a:schemeClr>
                </a:solidFill>
                <a:latin typeface="Times New Roman" pitchFamily="18" charset="0"/>
                <a:ea typeface="Calibri" panose="020F0502020204030204" charset="0"/>
                <a:cs typeface="Times New Roman" pitchFamily="18" charset="0"/>
                <a:sym typeface="+mn-ea"/>
              </a:rPr>
              <a:t>Purpose: Handles events related to the entire test suite</a:t>
            </a:r>
          </a:p>
          <a:p>
            <a:pPr>
              <a:lnSpc>
                <a:spcPct val="150000"/>
              </a:lnSpc>
              <a:buFont typeface="Wingdings" pitchFamily="2" charset="2"/>
              <a:buChar char="Ø"/>
            </a:pPr>
            <a:r>
              <a:rPr lang="en-US" sz="2200" dirty="0" smtClean="0">
                <a:solidFill>
                  <a:schemeClr val="bg2">
                    <a:lumMod val="10000"/>
                  </a:schemeClr>
                </a:solidFill>
                <a:latin typeface="Times New Roman" pitchFamily="18" charset="0"/>
                <a:ea typeface="Calibri" panose="020F0502020204030204" charset="0"/>
                <a:cs typeface="Times New Roman" pitchFamily="18" charset="0"/>
                <a:sym typeface="+mn-ea"/>
              </a:rPr>
              <a:t>Usage</a:t>
            </a:r>
            <a:r>
              <a:rPr lang="en-US" sz="2200" dirty="0">
                <a:solidFill>
                  <a:schemeClr val="bg2">
                    <a:lumMod val="10000"/>
                  </a:schemeClr>
                </a:solidFill>
                <a:latin typeface="Times New Roman" pitchFamily="18" charset="0"/>
                <a:ea typeface="Calibri" panose="020F0502020204030204" charset="0"/>
                <a:cs typeface="Times New Roman" pitchFamily="18" charset="0"/>
                <a:sym typeface="+mn-ea"/>
              </a:rPr>
              <a:t>: Allows you to respond to suite-level such as the start and finish of </a:t>
            </a:r>
            <a:r>
              <a:rPr lang="en-US" sz="2200" dirty="0" smtClean="0">
                <a:solidFill>
                  <a:schemeClr val="bg2">
                    <a:lumMod val="10000"/>
                  </a:schemeClr>
                </a:solidFill>
                <a:latin typeface="Times New Roman" pitchFamily="18" charset="0"/>
                <a:ea typeface="Calibri" panose="020F0502020204030204" charset="0"/>
                <a:cs typeface="Times New Roman" pitchFamily="18" charset="0"/>
                <a:sym typeface="+mn-ea"/>
              </a:rPr>
              <a:t>test </a:t>
            </a:r>
            <a:r>
              <a:rPr lang="en-US" sz="2200" dirty="0">
                <a:solidFill>
                  <a:schemeClr val="bg2">
                    <a:lumMod val="10000"/>
                  </a:schemeClr>
                </a:solidFill>
                <a:latin typeface="Times New Roman" pitchFamily="18" charset="0"/>
                <a:ea typeface="Calibri" panose="020F0502020204030204" charset="0"/>
                <a:cs typeface="Times New Roman" pitchFamily="18" charset="0"/>
                <a:sym typeface="+mn-ea"/>
              </a:rPr>
              <a:t>suite, test, or configuration method</a:t>
            </a:r>
            <a:r>
              <a:rPr lang="en-US" sz="2200" dirty="0" smtClean="0">
                <a:solidFill>
                  <a:schemeClr val="bg2">
                    <a:lumMod val="10000"/>
                  </a:schemeClr>
                </a:solidFill>
                <a:latin typeface="Times New Roman" pitchFamily="18" charset="0"/>
                <a:cs typeface="Times New Roman" pitchFamily="18" charset="0"/>
                <a:sym typeface="+mn-ea"/>
              </a:rPr>
              <a:t>.</a:t>
            </a:r>
          </a:p>
          <a:p>
            <a:pPr>
              <a:lnSpc>
                <a:spcPct val="150000"/>
              </a:lnSpc>
            </a:pPr>
            <a:r>
              <a:rPr lang="en-US" sz="2200" b="1" dirty="0" err="1" smtClean="0">
                <a:solidFill>
                  <a:srgbClr val="000000"/>
                </a:solidFill>
                <a:latin typeface="Times New Roman" pitchFamily="18" charset="0"/>
                <a:cs typeface="Times New Roman" pitchFamily="18" charset="0"/>
                <a:sym typeface="+mn-ea"/>
              </a:rPr>
              <a:t>IRetryAnalyzer</a:t>
            </a:r>
            <a:r>
              <a:rPr lang="en-US" sz="2200" b="1" dirty="0" smtClean="0">
                <a:solidFill>
                  <a:srgbClr val="000000"/>
                </a:solidFill>
                <a:latin typeface="Times New Roman" pitchFamily="18" charset="0"/>
                <a:cs typeface="Times New Roman" pitchFamily="18" charset="0"/>
                <a:sym typeface="+mn-ea"/>
              </a:rPr>
              <a:t> :</a:t>
            </a:r>
          </a:p>
          <a:p>
            <a:pPr marL="342900" indent="-342900" algn="just">
              <a:lnSpc>
                <a:spcPct val="150000"/>
              </a:lnSpc>
              <a:buFont typeface="Wingdings" panose="05000000000000000000" pitchFamily="2" charset="2"/>
              <a:buChar char="Ø"/>
            </a:pPr>
            <a:r>
              <a:rPr lang="en-US" sz="2200" dirty="0" smtClean="0">
                <a:solidFill>
                  <a:srgbClr val="000000"/>
                </a:solidFill>
                <a:latin typeface="Times New Roman" pitchFamily="18" charset="0"/>
                <a:ea typeface="Calibri" panose="020F0502020204030204" charset="0"/>
                <a:cs typeface="Times New Roman" pitchFamily="18" charset="0"/>
                <a:sym typeface="+mn-ea"/>
              </a:rPr>
              <a:t>An ‘</a:t>
            </a:r>
            <a:r>
              <a:rPr lang="en-US" sz="2200" dirty="0" err="1" smtClean="0">
                <a:solidFill>
                  <a:srgbClr val="000000"/>
                </a:solidFill>
                <a:latin typeface="Times New Roman" pitchFamily="18" charset="0"/>
                <a:ea typeface="Calibri" panose="020F0502020204030204" charset="0"/>
                <a:cs typeface="Times New Roman" pitchFamily="18" charset="0"/>
                <a:sym typeface="+mn-ea"/>
              </a:rPr>
              <a:t>IRetryAnalyzer</a:t>
            </a:r>
            <a:r>
              <a:rPr lang="en-US" sz="2200" dirty="0" smtClean="0">
                <a:solidFill>
                  <a:srgbClr val="000000"/>
                </a:solidFill>
                <a:latin typeface="Times New Roman" pitchFamily="18" charset="0"/>
                <a:ea typeface="Calibri" panose="020F0502020204030204" charset="0"/>
                <a:cs typeface="Times New Roman" pitchFamily="18" charset="0"/>
                <a:sym typeface="+mn-ea"/>
              </a:rPr>
              <a:t>’ in </a:t>
            </a:r>
            <a:r>
              <a:rPr lang="en-US" sz="2200" dirty="0" err="1" smtClean="0">
                <a:solidFill>
                  <a:srgbClr val="000000"/>
                </a:solidFill>
                <a:latin typeface="Times New Roman" pitchFamily="18" charset="0"/>
                <a:ea typeface="Calibri" panose="020F0502020204030204" charset="0"/>
                <a:cs typeface="Times New Roman" pitchFamily="18" charset="0"/>
                <a:sym typeface="+mn-ea"/>
              </a:rPr>
              <a:t>TestNG</a:t>
            </a:r>
            <a:r>
              <a:rPr lang="en-US" sz="2200" dirty="0" smtClean="0">
                <a:solidFill>
                  <a:srgbClr val="000000"/>
                </a:solidFill>
                <a:latin typeface="Times New Roman" pitchFamily="18" charset="0"/>
                <a:ea typeface="Calibri" panose="020F0502020204030204" charset="0"/>
                <a:cs typeface="Times New Roman" pitchFamily="18" charset="0"/>
                <a:sym typeface="+mn-ea"/>
              </a:rPr>
              <a:t> is an interface used to implement custom retry logic for failed test cases.</a:t>
            </a:r>
            <a:endParaRPr lang="en-US" sz="2200" dirty="0" smtClean="0">
              <a:solidFill>
                <a:srgbClr val="000000"/>
              </a:solidFill>
              <a:latin typeface="Times New Roman" pitchFamily="18" charset="0"/>
              <a:ea typeface="Calibri" panose="020F0502020204030204" charset="0"/>
              <a:cs typeface="Times New Roman" pitchFamily="18" charset="0"/>
            </a:endParaRPr>
          </a:p>
          <a:p>
            <a:pPr marL="342900" indent="-342900" algn="just">
              <a:lnSpc>
                <a:spcPct val="150000"/>
              </a:lnSpc>
              <a:buFont typeface="Wingdings" panose="05000000000000000000" pitchFamily="2" charset="2"/>
              <a:buChar char="Ø"/>
            </a:pPr>
            <a:r>
              <a:rPr lang="en-US" sz="2200" dirty="0" smtClean="0">
                <a:solidFill>
                  <a:srgbClr val="000000"/>
                </a:solidFill>
                <a:latin typeface="Times New Roman" pitchFamily="18" charset="0"/>
                <a:ea typeface="Calibri" panose="020F0502020204030204" charset="0"/>
                <a:cs typeface="Times New Roman" pitchFamily="18" charset="0"/>
                <a:sym typeface="+mn-ea"/>
              </a:rPr>
              <a:t>When a test method annotated with ‘@Test’ fails, the ‘</a:t>
            </a:r>
            <a:r>
              <a:rPr lang="en-US" sz="2200" dirty="0" err="1" smtClean="0">
                <a:solidFill>
                  <a:srgbClr val="000000"/>
                </a:solidFill>
                <a:latin typeface="Times New Roman" pitchFamily="18" charset="0"/>
                <a:ea typeface="Calibri" panose="020F0502020204030204" charset="0"/>
                <a:cs typeface="Times New Roman" pitchFamily="18" charset="0"/>
                <a:sym typeface="+mn-ea"/>
              </a:rPr>
              <a:t>IRetryAnalyzer</a:t>
            </a:r>
            <a:r>
              <a:rPr lang="en-US" sz="2200" dirty="0" smtClean="0">
                <a:solidFill>
                  <a:srgbClr val="000000"/>
                </a:solidFill>
                <a:latin typeface="Times New Roman" pitchFamily="18" charset="0"/>
                <a:ea typeface="Calibri" panose="020F0502020204030204" charset="0"/>
                <a:cs typeface="Times New Roman" pitchFamily="18" charset="0"/>
                <a:sym typeface="+mn-ea"/>
              </a:rPr>
              <a:t>’ is invoked to decide whether the test should be retried or marked as a final failure.</a:t>
            </a:r>
            <a:endParaRPr lang="en-US" sz="2200" dirty="0" smtClean="0">
              <a:solidFill>
                <a:srgbClr val="000000"/>
              </a:solidFill>
              <a:latin typeface="Times New Roman" pitchFamily="18" charset="0"/>
              <a:ea typeface="Calibri" panose="020F0502020204030204" charset="0"/>
              <a:cs typeface="Times New Roman" pitchFamily="18" charset="0"/>
            </a:endParaRPr>
          </a:p>
          <a:p>
            <a:pPr marL="342900" indent="-342900" algn="just">
              <a:lnSpc>
                <a:spcPct val="150000"/>
              </a:lnSpc>
              <a:buFont typeface="Wingdings" panose="05000000000000000000" pitchFamily="2" charset="2"/>
              <a:buChar char="Ø"/>
            </a:pPr>
            <a:r>
              <a:rPr lang="en-US" sz="2200" dirty="0" smtClean="0">
                <a:solidFill>
                  <a:srgbClr val="000000"/>
                </a:solidFill>
                <a:latin typeface="Times New Roman" pitchFamily="18" charset="0"/>
                <a:ea typeface="Calibri" panose="020F0502020204030204" charset="0"/>
                <a:cs typeface="Times New Roman" pitchFamily="18" charset="0"/>
                <a:sym typeface="+mn-ea"/>
              </a:rPr>
              <a:t>We need to create a class that implements this interface and override the ‘retry’ method to specify the retry </a:t>
            </a:r>
            <a:r>
              <a:rPr lang="en-US" sz="2200" dirty="0" err="1" smtClean="0">
                <a:solidFill>
                  <a:srgbClr val="000000"/>
                </a:solidFill>
                <a:latin typeface="Times New Roman" pitchFamily="18" charset="0"/>
                <a:ea typeface="Calibri" panose="020F0502020204030204" charset="0"/>
                <a:cs typeface="Times New Roman" pitchFamily="18" charset="0"/>
                <a:sym typeface="+mn-ea"/>
              </a:rPr>
              <a:t>behaviour</a:t>
            </a:r>
            <a:r>
              <a:rPr lang="en-US" sz="2200" dirty="0" smtClean="0">
                <a:solidFill>
                  <a:srgbClr val="000000"/>
                </a:solidFill>
                <a:latin typeface="Times New Roman" pitchFamily="18" charset="0"/>
                <a:ea typeface="Calibri" panose="020F0502020204030204" charset="0"/>
                <a:cs typeface="Times New Roman" pitchFamily="18" charset="0"/>
                <a:sym typeface="+mn-ea"/>
              </a:rPr>
              <a:t> based on our requirements</a:t>
            </a:r>
            <a:r>
              <a:rPr lang="en-US" sz="2200" dirty="0" smtClean="0">
                <a:solidFill>
                  <a:srgbClr val="000000"/>
                </a:solidFill>
                <a:latin typeface="Times New Roman" pitchFamily="18" charset="0"/>
                <a:cs typeface="Times New Roman" pitchFamily="18" charset="0"/>
                <a:sym typeface="+mn-ea"/>
              </a:rPr>
              <a:t>.</a:t>
            </a:r>
            <a:endParaRPr lang="en-IN" sz="2200" dirty="0" smtClean="0">
              <a:solidFill>
                <a:srgbClr val="000000"/>
              </a:solidFill>
              <a:latin typeface="Times New Roman" pitchFamily="18" charset="0"/>
              <a:cs typeface="Times New Roman" pitchFamily="18" charset="0"/>
            </a:endParaRPr>
          </a:p>
          <a:p>
            <a:pPr>
              <a:lnSpc>
                <a:spcPct val="150000"/>
              </a:lnSpc>
            </a:pPr>
            <a:endParaRPr lang="en-US" sz="2200" dirty="0" smtClean="0">
              <a:latin typeface="Times New Roman" pitchFamily="18" charset="0"/>
              <a:cs typeface="Times New Roman" pitchFamily="18" charset="0"/>
            </a:endParaRPr>
          </a:p>
          <a:p>
            <a:pPr>
              <a:lnSpc>
                <a:spcPct val="150000"/>
              </a:lnSpc>
            </a:pPr>
            <a:endParaRPr lang="en-US" sz="2200" dirty="0" smtClean="0">
              <a:solidFill>
                <a:srgbClr val="000000"/>
              </a:solidFill>
              <a:latin typeface="Times New Roman" pitchFamily="18" charset="0"/>
              <a:cs typeface="Times New Roman" pitchFamily="18" charset="0"/>
              <a:sym typeface="+mn-ea"/>
            </a:endParaRPr>
          </a:p>
          <a:p>
            <a:pPr>
              <a:lnSpc>
                <a:spcPct val="150000"/>
              </a:lnSpc>
            </a:pPr>
            <a:endParaRPr lang="en-IN" sz="2200" dirty="0" smtClean="0">
              <a:solidFill>
                <a:srgbClr val="000000"/>
              </a:solidFill>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lvl="1">
              <a:lnSpc>
                <a:spcPct val="100000"/>
              </a:lnSpc>
            </a:pPr>
            <a:endParaRPr lang="en-US" sz="2400" dirty="0">
              <a:solidFill>
                <a:schemeClr val="bg2">
                  <a:lumMod val="10000"/>
                </a:schemeClr>
              </a:solidFill>
              <a:latin typeface="Times New Roman" pitchFamily="18" charset="0"/>
              <a:cs typeface="Times New Roman" pitchFamily="18" charset="0"/>
            </a:endParaRPr>
          </a:p>
          <a:p>
            <a:pPr lvl="1"/>
            <a:endParaRPr lang="en-US" sz="2400" b="1" dirty="0">
              <a:solidFill>
                <a:schemeClr val="bg2">
                  <a:lumMod val="10000"/>
                </a:schemeClr>
              </a:solidFill>
              <a:latin typeface="Times New Roman" pitchFamily="18" charset="0"/>
              <a:ea typeface="Calibri" panose="020F0502020204030204"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41" name="菱形 40"/>
          <p:cNvSpPr/>
          <p:nvPr/>
        </p:nvSpPr>
        <p:spPr>
          <a:xfrm>
            <a:off x="62865" y="2954655"/>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247775" y="373380"/>
            <a:ext cx="4098925" cy="1198880"/>
          </a:xfrm>
          <a:prstGeom prst="rect">
            <a:avLst/>
          </a:prstGeom>
          <a:noFill/>
        </p:spPr>
        <p:txBody>
          <a:bodyPr wrap="square" rtlCol="0">
            <a:spAutoFit/>
          </a:bodyPr>
          <a:lstStyle/>
          <a:p>
            <a:r>
              <a:rPr lang="en-US" sz="3600" b="1" u="sng" dirty="0" smtClean="0">
                <a:latin typeface="Times New Roman" panose="02020603050405020304" pitchFamily="18" charset="0"/>
                <a:cs typeface="Times New Roman" panose="02020603050405020304" pitchFamily="18" charset="0"/>
                <a:sym typeface="+mn-ea"/>
              </a:rPr>
              <a:t>Log4j</a:t>
            </a:r>
            <a:endParaRPr lang="en-US" sz="3600" b="1" u="sng" dirty="0">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631825" y="1384300"/>
            <a:ext cx="10272395" cy="4799965"/>
          </a:xfrm>
          <a:prstGeom prst="rect">
            <a:avLst/>
          </a:prstGeom>
          <a:noFill/>
        </p:spPr>
        <p:txBody>
          <a:bodyPr wrap="square" rtlCol="0">
            <a:spAutoFit/>
          </a:bodyPr>
          <a:lstStyle/>
          <a:p>
            <a:pPr marL="742950" lvl="1" indent="-285750" algn="just">
              <a:lnSpc>
                <a:spcPct val="150000"/>
              </a:lnSpc>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sym typeface="+mn-ea"/>
              </a:rPr>
              <a:t>Log4j is a robust and versatile logging framework for Java applications.</a:t>
            </a:r>
            <a:endParaRPr lang="en-IN" sz="2400" dirty="0" smtClean="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sym typeface="+mn-ea"/>
              </a:rPr>
              <a:t>It facilitates the generation of log messages from various parts of your code.</a:t>
            </a:r>
            <a:endParaRPr lang="en-IN" sz="2400" dirty="0" smtClean="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Log4j can be used to log exceptions, errors, and stack traces encountered during test execution. This helps in identifying and debugging issues more effectively.</a:t>
            </a:r>
            <a:endParaRPr lang="en-US" sz="2400" dirty="0" smtClean="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Integrating Log4j into automation testing framework can greatly enhance the visibility and traceability of test execution, making it easier to analyze test results, identify issues, and debug failures</a:t>
            </a:r>
            <a:r>
              <a:rPr lang="en-US" sz="2400" dirty="0" smtClean="0">
                <a:sym typeface="+mn-ea"/>
              </a:rPr>
              <a:t>.</a:t>
            </a:r>
            <a:endParaRPr lang="en-IN" dirty="0" smtClean="0">
              <a:latin typeface="Times New Roman" panose="02020603050405020304" pitchFamily="18" charset="0"/>
              <a:cs typeface="Times New Roman" panose="02020603050405020304" pitchFamily="18" charset="0"/>
            </a:endParaRPr>
          </a:p>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075690" y="1153795"/>
            <a:ext cx="10286365" cy="5077460"/>
          </a:xfrm>
          <a:prstGeom prst="rect">
            <a:avLst/>
          </a:prstGeom>
          <a:noFill/>
        </p:spPr>
        <p:txBody>
          <a:bodyPr wrap="square" rtlCol="0">
            <a:spAutoFit/>
          </a:bodyPr>
          <a:lstStyle/>
          <a:p>
            <a:pPr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Extent Reports is a Java-based reporting library that facilitates the creation of comprehensive and interactive HTML reports for test automation.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It is commonly used in conjunction with testing frameworks like Selenium and Cucumber to enhance the presentation and analysis of test results.</a:t>
            </a:r>
            <a:endParaRPr lang="en-US" sz="2400" dirty="0" smtClean="0">
              <a:latin typeface="Times New Roman" panose="02020603050405020304" pitchFamily="18" charset="0"/>
              <a:cs typeface="Times New Roman" panose="02020603050405020304" pitchFamily="18" charset="0"/>
            </a:endParaRPr>
          </a:p>
          <a:p>
            <a:pPr>
              <a:lnSpc>
                <a:spcPct val="150000"/>
              </a:lnSpc>
              <a:buNone/>
            </a:pPr>
            <a:r>
              <a:rPr lang="en-US" sz="2400" u="sng" dirty="0" smtClean="0">
                <a:solidFill>
                  <a:srgbClr val="000000"/>
                </a:solidFill>
                <a:latin typeface="Times New Roman" panose="02020603050405020304" pitchFamily="18" charset="0"/>
                <a:cs typeface="Times New Roman" panose="02020603050405020304" pitchFamily="18" charset="0"/>
                <a:sym typeface="+mn-ea"/>
              </a:rPr>
              <a:t>EXTENTREPORTS </a:t>
            </a:r>
            <a:r>
              <a:rPr lang="en-US" sz="2400" u="sng" dirty="0">
                <a:solidFill>
                  <a:srgbClr val="000000"/>
                </a:solidFill>
                <a:latin typeface="Times New Roman" panose="02020603050405020304" pitchFamily="18" charset="0"/>
                <a:cs typeface="Times New Roman" panose="02020603050405020304" pitchFamily="18" charset="0"/>
                <a:sym typeface="+mn-ea"/>
              </a:rPr>
              <a:t>LIBRARY</a:t>
            </a:r>
            <a:r>
              <a:rPr lang="en-US" sz="2400" dirty="0">
                <a:solidFill>
                  <a:srgbClr val="000000"/>
                </a:solidFill>
                <a:latin typeface="Times New Roman" panose="02020603050405020304" pitchFamily="18" charset="0"/>
                <a:cs typeface="Times New Roman" panose="02020603050405020304" pitchFamily="18" charset="0"/>
                <a:sym typeface="+mn-ea"/>
              </a:rPr>
              <a:t>:</a:t>
            </a:r>
            <a:endParaRPr lang="en-US" sz="2400" dirty="0">
              <a:solidFill>
                <a:srgbClr val="00000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Extent Reports is an open-source reporting library useful for test automation. These reports are HTML documents that depict results as pie charts. They also allow the generation of custom logs, snapshots, and other customized details.</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674370" y="5509895"/>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0" y="4928235"/>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417195" y="5386070"/>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4" name="Text Box 3"/>
          <p:cNvSpPr txBox="1"/>
          <p:nvPr/>
        </p:nvSpPr>
        <p:spPr>
          <a:xfrm>
            <a:off x="1177290" y="418011"/>
            <a:ext cx="9632315" cy="609397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Extent Reports are typically used in Java-based test automation frameworks, such as Selenium </a:t>
            </a:r>
            <a:r>
              <a:rPr lang="en-US" sz="2000" dirty="0" err="1" smtClean="0">
                <a:solidFill>
                  <a:srgbClr val="000000"/>
                </a:solidFill>
                <a:latin typeface="Times New Roman" panose="02020603050405020304" pitchFamily="18" charset="0"/>
                <a:cs typeface="Times New Roman" panose="02020603050405020304" pitchFamily="18" charset="0"/>
                <a:sym typeface="+mn-ea"/>
              </a:rPr>
              <a:t>WebDriver</a:t>
            </a:r>
            <a:r>
              <a:rPr lang="en-US" sz="2000" dirty="0" smtClean="0">
                <a:solidFill>
                  <a:srgbClr val="000000"/>
                </a:solidFill>
                <a:latin typeface="Times New Roman" panose="02020603050405020304" pitchFamily="18" charset="0"/>
                <a:cs typeface="Times New Roman" panose="02020603050405020304" pitchFamily="18" charset="0"/>
                <a:sym typeface="+mn-ea"/>
              </a:rPr>
              <a:t> or </a:t>
            </a:r>
            <a:r>
              <a:rPr lang="en-US" sz="2000" dirty="0" err="1" smtClean="0">
                <a:solidFill>
                  <a:srgbClr val="000000"/>
                </a:solidFill>
                <a:latin typeface="Times New Roman" panose="02020603050405020304" pitchFamily="18" charset="0"/>
                <a:cs typeface="Times New Roman" panose="02020603050405020304" pitchFamily="18" charset="0"/>
                <a:sym typeface="+mn-ea"/>
              </a:rPr>
              <a:t>Appium</a:t>
            </a:r>
            <a:r>
              <a:rPr lang="en-US" sz="2000" dirty="0" smtClean="0">
                <a:solidFill>
                  <a:srgbClr val="000000"/>
                </a:solidFill>
                <a:latin typeface="Times New Roman" panose="02020603050405020304" pitchFamily="18" charset="0"/>
                <a:cs typeface="Times New Roman" panose="02020603050405020304" pitchFamily="18" charset="0"/>
                <a:sym typeface="+mn-ea"/>
              </a:rPr>
              <a:t>, to generate interactive and informative HTML reports for test executions.</a:t>
            </a:r>
          </a:p>
          <a:p>
            <a:pPr marL="342900" indent="-342900">
              <a:lnSpc>
                <a:spcPct val="150000"/>
              </a:lnSpc>
              <a:buFont typeface="Wingdings" panose="05000000000000000000" pitchFamily="2" charset="2"/>
              <a:buChar char="Ø"/>
            </a:pPr>
            <a:r>
              <a:rPr lang="en-US" sz="2000" b="1" dirty="0" smtClean="0">
                <a:latin typeface="Times New Roman" pitchFamily="18" charset="0"/>
                <a:cs typeface="Times New Roman" pitchFamily="18" charset="0"/>
              </a:rPr>
              <a:t>Test Automation Frameworks </a:t>
            </a:r>
            <a:r>
              <a:rPr lang="en-US" sz="2000" dirty="0" smtClean="0">
                <a:latin typeface="Times New Roman" pitchFamily="18" charset="0"/>
                <a:cs typeface="Times New Roman" pitchFamily="18" charset="0"/>
              </a:rPr>
              <a:t>: Selenium </a:t>
            </a:r>
            <a:r>
              <a:rPr lang="en-US" sz="2000" dirty="0" err="1" smtClean="0">
                <a:latin typeface="Times New Roman" pitchFamily="18" charset="0"/>
                <a:cs typeface="Times New Roman" pitchFamily="18" charset="0"/>
              </a:rPr>
              <a:t>WebDriver</a:t>
            </a:r>
            <a:r>
              <a:rPr lang="en-US" sz="2000" dirty="0" smtClean="0">
                <a:latin typeface="Times New Roman" pitchFamily="18" charset="0"/>
                <a:cs typeface="Times New Roman" pitchFamily="18" charset="0"/>
              </a:rPr>
              <a:t>: Extent Reports can be integrated into Selenium </a:t>
            </a:r>
            <a:r>
              <a:rPr lang="en-US" sz="2000" dirty="0" err="1" smtClean="0">
                <a:latin typeface="Times New Roman" pitchFamily="18" charset="0"/>
                <a:cs typeface="Times New Roman" pitchFamily="18" charset="0"/>
              </a:rPr>
              <a:t>WebDriver</a:t>
            </a:r>
            <a:r>
              <a:rPr lang="en-US" sz="2000" dirty="0" smtClean="0">
                <a:latin typeface="Times New Roman" pitchFamily="18" charset="0"/>
                <a:cs typeface="Times New Roman" pitchFamily="18" charset="0"/>
              </a:rPr>
              <a:t>-based automation frameworks to provide detailed test execution reports</a:t>
            </a:r>
            <a:r>
              <a:rPr lang="en-US" sz="2000" dirty="0" smtClean="0"/>
              <a:t>.</a:t>
            </a:r>
          </a:p>
          <a:p>
            <a:pPr marL="342900" indent="-342900">
              <a:lnSpc>
                <a:spcPct val="150000"/>
              </a:lnSpc>
              <a:buFont typeface="Wingdings" panose="05000000000000000000" pitchFamily="2" charset="2"/>
              <a:buChar char="Ø"/>
            </a:pPr>
            <a:r>
              <a:rPr lang="en-US" sz="2000" b="1" dirty="0" smtClean="0">
                <a:latin typeface="Times New Roman" pitchFamily="18" charset="0"/>
                <a:cs typeface="Times New Roman" pitchFamily="18" charset="0"/>
              </a:rPr>
              <a:t>Integration in Test Code </a:t>
            </a:r>
            <a:r>
              <a:rPr lang="en-US" sz="2000" dirty="0" smtClean="0">
                <a:latin typeface="Times New Roman" pitchFamily="18" charset="0"/>
                <a:cs typeface="Times New Roman" pitchFamily="18" charset="0"/>
              </a:rPr>
              <a:t>: Extent Reports are integrated into the test code by creating instances of the </a:t>
            </a:r>
            <a:r>
              <a:rPr lang="en-US" sz="2000" dirty="0" err="1" smtClean="0">
                <a:latin typeface="Times New Roman" pitchFamily="18" charset="0"/>
                <a:cs typeface="Times New Roman" pitchFamily="18" charset="0"/>
              </a:rPr>
              <a:t>ExtentReports</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ExtentTest</a:t>
            </a:r>
            <a:r>
              <a:rPr lang="en-US" sz="2000" dirty="0" smtClean="0">
                <a:latin typeface="Times New Roman" pitchFamily="18" charset="0"/>
                <a:cs typeface="Times New Roman" pitchFamily="18" charset="0"/>
              </a:rPr>
              <a:t> classes. Test results and information are then logged during the test execution</a:t>
            </a:r>
            <a:r>
              <a:rPr lang="en-US" sz="2000" dirty="0" smtClean="0"/>
              <a:t>.</a:t>
            </a:r>
          </a:p>
          <a:p>
            <a:pPr marL="342900" indent="-342900">
              <a:lnSpc>
                <a:spcPct val="150000"/>
              </a:lnSpc>
              <a:buFont typeface="Wingdings" panose="05000000000000000000" pitchFamily="2" charset="2"/>
              <a:buChar char="Ø"/>
            </a:pPr>
            <a:r>
              <a:rPr lang="en-US" sz="2000" b="1" dirty="0" smtClean="0">
                <a:latin typeface="Times New Roman" pitchFamily="18" charset="0"/>
                <a:cs typeface="Times New Roman" pitchFamily="18" charset="0"/>
              </a:rPr>
              <a:t>Logging Test </a:t>
            </a:r>
            <a:r>
              <a:rPr lang="en-US" sz="2000" b="1" dirty="0" err="1" smtClean="0">
                <a:latin typeface="Times New Roman" pitchFamily="18" charset="0"/>
                <a:cs typeface="Times New Roman" pitchFamily="18" charset="0"/>
              </a:rPr>
              <a:t>Information</a:t>
            </a:r>
            <a:r>
              <a:rPr lang="en-US" sz="2000" dirty="0" err="1" smtClean="0">
                <a:latin typeface="Times New Roman" pitchFamily="18" charset="0"/>
                <a:cs typeface="Times New Roman" pitchFamily="18" charset="0"/>
              </a:rPr>
              <a:t>:Test</a:t>
            </a:r>
            <a:r>
              <a:rPr lang="en-US" sz="2000" dirty="0" smtClean="0">
                <a:latin typeface="Times New Roman" pitchFamily="18" charset="0"/>
                <a:cs typeface="Times New Roman" pitchFamily="18" charset="0"/>
              </a:rPr>
              <a:t> information such as test status, logs, screenshots, and other details can be logged using </a:t>
            </a:r>
            <a:r>
              <a:rPr lang="en-US" sz="2000" dirty="0" err="1" smtClean="0">
                <a:latin typeface="Times New Roman" pitchFamily="18" charset="0"/>
                <a:cs typeface="Times New Roman" pitchFamily="18" charset="0"/>
              </a:rPr>
              <a:t>ExtentReports</a:t>
            </a:r>
            <a:r>
              <a:rPr lang="en-US" sz="2000" dirty="0" smtClean="0">
                <a:latin typeface="Times New Roman" pitchFamily="18" charset="0"/>
                <a:cs typeface="Times New Roman" pitchFamily="18" charset="0"/>
              </a:rPr>
              <a:t>. This helps in creating a detailed and easily understandable report.</a:t>
            </a:r>
          </a:p>
          <a:p>
            <a:pPr marL="342900" indent="-342900">
              <a:lnSpc>
                <a:spcPct val="150000"/>
              </a:lnSpc>
              <a:buFont typeface="Wingdings" panose="05000000000000000000" pitchFamily="2" charset="2"/>
              <a:buChar char="Ø"/>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2499017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dirty="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198880"/>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SCREENSHOTS</a:t>
            </a:r>
            <a:endParaRPr lang="en-IN" sz="3600" u="sng" dirty="0" smtClean="0">
              <a:solidFill>
                <a:srgbClr val="000000"/>
              </a:solidFill>
              <a:latin typeface="Times New Roman" panose="02020603050405020304" pitchFamily="18" charset="0"/>
              <a:cs typeface="Times New Roman" panose="02020603050405020304" pitchFamily="18" charset="0"/>
            </a:endParaRPr>
          </a:p>
          <a:p>
            <a:endParaRPr lang="en-US" sz="3600" dirty="0"/>
          </a:p>
        </p:txBody>
      </p:sp>
      <p:pic>
        <p:nvPicPr>
          <p:cNvPr id="15" name="Picture 14" descr="WhatsApp Image 2024-02-29 at 1.05.38 PM (1).jpeg"/>
          <p:cNvPicPr>
            <a:picLocks noChangeAspect="1"/>
          </p:cNvPicPr>
          <p:nvPr/>
        </p:nvPicPr>
        <p:blipFill>
          <a:blip r:embed="rId6"/>
          <a:stretch>
            <a:fillRect/>
          </a:stretch>
        </p:blipFill>
        <p:spPr>
          <a:xfrm>
            <a:off x="1688123" y="1042434"/>
            <a:ext cx="9542585" cy="5663317"/>
          </a:xfrm>
          <a:prstGeom prst="rect">
            <a:avLst/>
          </a:prstGeom>
        </p:spPr>
      </p:pic>
    </p:spTree>
    <p:extLst>
      <p:ext uri="{BB962C8B-B14F-4D97-AF65-F5344CB8AC3E}">
        <p14:creationId xmlns:p14="http://schemas.microsoft.com/office/powerpoint/2010/main" xmlns="" val="209964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4" name="Text Box 3"/>
          <p:cNvSpPr txBox="1"/>
          <p:nvPr/>
        </p:nvSpPr>
        <p:spPr>
          <a:xfrm>
            <a:off x="640080" y="2302510"/>
            <a:ext cx="2976880" cy="1938020"/>
          </a:xfrm>
          <a:prstGeom prst="rect">
            <a:avLst/>
          </a:prstGeom>
          <a:noFill/>
        </p:spPr>
        <p:txBody>
          <a:bodyPr wrap="square" rtlCol="0">
            <a:spAutoFit/>
          </a:bodyPr>
          <a:lstStyle/>
          <a:p>
            <a:r>
              <a:rPr lang="en-US" sz="6000" dirty="0">
                <a:solidFill>
                  <a:srgbClr val="000000"/>
                </a:solidFill>
                <a:latin typeface="Times New Roman" panose="02020603050405020304" pitchFamily="18" charset="0"/>
                <a:cs typeface="Times New Roman" panose="02020603050405020304" pitchFamily="18" charset="0"/>
                <a:sym typeface="+mn-ea"/>
              </a:rPr>
              <a:t>Agenda</a:t>
            </a:r>
            <a:endParaRPr lang="en-US" sz="6000" dirty="0">
              <a:solidFill>
                <a:srgbClr val="000000"/>
              </a:solidFill>
              <a:latin typeface="Times New Roman" panose="02020603050405020304" pitchFamily="18" charset="0"/>
              <a:cs typeface="Times New Roman" panose="02020603050405020304" pitchFamily="18" charset="0"/>
            </a:endParaRPr>
          </a:p>
          <a:p>
            <a:endParaRPr lang="en-US" sz="6000"/>
          </a:p>
        </p:txBody>
      </p:sp>
      <p:sp>
        <p:nvSpPr>
          <p:cNvPr id="5" name="Text Box 4"/>
          <p:cNvSpPr txBox="1"/>
          <p:nvPr/>
        </p:nvSpPr>
        <p:spPr>
          <a:xfrm>
            <a:off x="5175250" y="198755"/>
            <a:ext cx="4863465" cy="648639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endParaRPr lang="en-US" sz="2300" dirty="0" smtClean="0">
              <a:solidFill>
                <a:srgbClr val="000000"/>
              </a:solidFill>
              <a:latin typeface="Times New Roman" panose="02020603050405020304" pitchFamily="18" charset="0"/>
              <a:cs typeface="Times New Roman" panose="02020603050405020304" pitchFamily="18" charset="0"/>
              <a:sym typeface="+mn-ea"/>
            </a:endParaRPr>
          </a:p>
          <a:p>
            <a:pPr marL="342900" indent="-342900">
              <a:lnSpc>
                <a:spcPct val="150000"/>
              </a:lnSpc>
              <a:buFont typeface="Wingdings" panose="05000000000000000000" pitchFamily="2" charset="2"/>
              <a:buChar char="Ø"/>
            </a:pPr>
            <a:r>
              <a:rPr lang="en-US" sz="2300" dirty="0" smtClean="0">
                <a:solidFill>
                  <a:srgbClr val="000000"/>
                </a:solidFill>
                <a:latin typeface="Times New Roman" panose="02020603050405020304" pitchFamily="18" charset="0"/>
                <a:cs typeface="Times New Roman" panose="02020603050405020304" pitchFamily="18" charset="0"/>
                <a:sym typeface="+mn-ea"/>
              </a:rPr>
              <a:t>Introduction</a:t>
            </a:r>
            <a:endParaRPr lang="en-US" sz="23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Objective</a:t>
            </a: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Java </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Selenium</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Cucumber</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TestNG</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POM </a:t>
            </a:r>
            <a:r>
              <a:rPr lang="en-US" sz="2100" dirty="0">
                <a:solidFill>
                  <a:srgbClr val="000000"/>
                </a:solidFill>
                <a:latin typeface="Times New Roman" panose="02020603050405020304" pitchFamily="18" charset="0"/>
                <a:cs typeface="Times New Roman" panose="02020603050405020304" pitchFamily="18" charset="0"/>
                <a:sym typeface="+mn-ea"/>
              </a:rPr>
              <a:t>Framework</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Extent Reports </a:t>
            </a:r>
            <a:endParaRPr lang="en-US" sz="2100" dirty="0" smtClean="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Log4j</a:t>
            </a: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Jenkins</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Jira</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Conclusion</a:t>
            </a:r>
            <a:endParaRPr lang="en-US" sz="2100" dirty="0">
              <a:sym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Screenshot (56).png"/>
          <p:cNvPicPr>
            <a:picLocks noChangeAspect="1"/>
          </p:cNvPicPr>
          <p:nvPr/>
        </p:nvPicPr>
        <p:blipFill>
          <a:blip r:embed="rId6"/>
          <a:stretch>
            <a:fillRect/>
          </a:stretch>
        </p:blipFill>
        <p:spPr>
          <a:xfrm>
            <a:off x="0" y="1673"/>
            <a:ext cx="12192000" cy="6854653"/>
          </a:xfrm>
          <a:prstGeom prst="rect">
            <a:avLst/>
          </a:prstGeom>
        </p:spPr>
      </p:pic>
    </p:spTree>
    <p:extLst>
      <p:ext uri="{BB962C8B-B14F-4D97-AF65-F5344CB8AC3E}">
        <p14:creationId xmlns:p14="http://schemas.microsoft.com/office/powerpoint/2010/main" xmlns="" val="37571452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65604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23446"/>
            <a:ext cx="13011150" cy="731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781376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493344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WhatsApp Image 2024-02-29 at 1.05.38 PM.jpeg"/>
          <p:cNvPicPr>
            <a:picLocks noChangeAspect="1"/>
          </p:cNvPicPr>
          <p:nvPr/>
        </p:nvPicPr>
        <p:blipFill>
          <a:blip r:embed="rId6"/>
          <a:stretch>
            <a:fillRect/>
          </a:stretch>
        </p:blipFill>
        <p:spPr>
          <a:xfrm>
            <a:off x="0" y="228600"/>
            <a:ext cx="12191999" cy="6400800"/>
          </a:xfrm>
          <a:prstGeom prst="rect">
            <a:avLst/>
          </a:prstGeom>
        </p:spPr>
      </p:pic>
    </p:spTree>
    <p:extLst>
      <p:ext uri="{BB962C8B-B14F-4D97-AF65-F5344CB8AC3E}">
        <p14:creationId xmlns:p14="http://schemas.microsoft.com/office/powerpoint/2010/main" xmlns="" val="20062140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4" name="Picture 13" descr="WhatsApp Image 2024-02-29 at 1.05.37 PM.jpeg"/>
          <p:cNvPicPr>
            <a:picLocks noChangeAspect="1"/>
          </p:cNvPicPr>
          <p:nvPr/>
        </p:nvPicPr>
        <p:blipFill>
          <a:blip r:embed="rId6"/>
          <a:stretch>
            <a:fillRect/>
          </a:stretch>
        </p:blipFill>
        <p:spPr>
          <a:xfrm>
            <a:off x="0" y="228600"/>
            <a:ext cx="12192000" cy="6400800"/>
          </a:xfrm>
          <a:prstGeom prst="rect">
            <a:avLst/>
          </a:prstGeom>
        </p:spPr>
      </p:pic>
    </p:spTree>
    <p:extLst>
      <p:ext uri="{BB962C8B-B14F-4D97-AF65-F5344CB8AC3E}">
        <p14:creationId xmlns:p14="http://schemas.microsoft.com/office/powerpoint/2010/main" xmlns="" val="1900229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ss2.jpeg"/>
          <p:cNvPicPr>
            <a:picLocks noChangeAspect="1"/>
          </p:cNvPicPr>
          <p:nvPr/>
        </p:nvPicPr>
        <p:blipFill>
          <a:blip r:embed="rId6"/>
          <a:stretch>
            <a:fillRect/>
          </a:stretch>
        </p:blipFill>
        <p:spPr>
          <a:xfrm>
            <a:off x="0" y="228600"/>
            <a:ext cx="12192000" cy="6400800"/>
          </a:xfrm>
          <a:prstGeom prst="rect">
            <a:avLst/>
          </a:prstGeom>
        </p:spPr>
      </p:pic>
    </p:spTree>
    <p:extLst>
      <p:ext uri="{BB962C8B-B14F-4D97-AF65-F5344CB8AC3E}">
        <p14:creationId xmlns:p14="http://schemas.microsoft.com/office/powerpoint/2010/main" xmlns="" val="2580138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ss.jpeg"/>
          <p:cNvPicPr>
            <a:picLocks noChangeAspect="1"/>
          </p:cNvPicPr>
          <p:nvPr/>
        </p:nvPicPr>
        <p:blipFill>
          <a:blip r:embed="rId6"/>
          <a:stretch>
            <a:fillRect/>
          </a:stretch>
        </p:blipFill>
        <p:spPr>
          <a:xfrm>
            <a:off x="0" y="228600"/>
            <a:ext cx="12192000" cy="6400800"/>
          </a:xfrm>
          <a:prstGeom prst="rect">
            <a:avLst/>
          </a:prstGeom>
        </p:spPr>
      </p:pic>
    </p:spTree>
    <p:extLst>
      <p:ext uri="{BB962C8B-B14F-4D97-AF65-F5344CB8AC3E}">
        <p14:creationId xmlns:p14="http://schemas.microsoft.com/office/powerpoint/2010/main" xmlns="" val="27489238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WhatsApp Image 2024-02-29 at 1.05.36 PM.jpeg"/>
          <p:cNvPicPr>
            <a:picLocks noChangeAspect="1"/>
          </p:cNvPicPr>
          <p:nvPr/>
        </p:nvPicPr>
        <p:blipFill>
          <a:blip r:embed="rId6"/>
          <a:stretch>
            <a:fillRect/>
          </a:stretch>
        </p:blipFill>
        <p:spPr>
          <a:xfrm>
            <a:off x="0" y="228600"/>
            <a:ext cx="12192000" cy="6400800"/>
          </a:xfrm>
          <a:prstGeom prst="rect">
            <a:avLst/>
          </a:prstGeom>
        </p:spPr>
      </p:pic>
    </p:spTree>
    <p:extLst>
      <p:ext uri="{BB962C8B-B14F-4D97-AF65-F5344CB8AC3E}">
        <p14:creationId xmlns:p14="http://schemas.microsoft.com/office/powerpoint/2010/main" xmlns="" val="18335434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314"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53838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624965" y="777875"/>
            <a:ext cx="3538220" cy="1198880"/>
          </a:xfrm>
          <a:prstGeom prst="rect">
            <a:avLst/>
          </a:prstGeom>
          <a:noFill/>
        </p:spPr>
        <p:txBody>
          <a:bodyPr wrap="square" rtlCol="0">
            <a:spAutoFit/>
          </a:bodyPr>
          <a:lstStyle/>
          <a:p>
            <a:r>
              <a:rPr lang="en-US" sz="3600" b="1" u="sng" dirty="0" err="1" smtClean="0">
                <a:solidFill>
                  <a:schemeClr val="tx1">
                    <a:lumMod val="50000"/>
                  </a:schemeClr>
                </a:solidFill>
                <a:latin typeface="Times New Roman" panose="02020603050405020304" pitchFamily="18" charset="0"/>
                <a:cs typeface="Times New Roman" panose="02020603050405020304" pitchFamily="18" charset="0"/>
                <a:sym typeface="+mn-ea"/>
              </a:rPr>
              <a:t>Chilternoak</a:t>
            </a:r>
            <a:endParaRPr lang="en-US" sz="3600" b="1" u="sng" dirty="0">
              <a:solidFill>
                <a:schemeClr val="tx1">
                  <a:lumMod val="50000"/>
                </a:schemeClr>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345565" y="1845310"/>
            <a:ext cx="9677400" cy="4017645"/>
          </a:xfrm>
          <a:prstGeom prst="rect">
            <a:avLst/>
          </a:prstGeom>
          <a:noFill/>
        </p:spPr>
        <p:txBody>
          <a:bodyPr wrap="square" rtlCol="0">
            <a:noAutofit/>
          </a:bodyPr>
          <a:lstStyle/>
          <a:p>
            <a:pPr algn="l">
              <a:lnSpc>
                <a:spcPct val="150000"/>
              </a:lnSpc>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sym typeface="+mn-ea"/>
              </a:rPr>
              <a:t>Chilternoak</a:t>
            </a:r>
            <a:r>
              <a:rPr lang="en-US" sz="2400" dirty="0" smtClean="0">
                <a:latin typeface="Times New Roman" panose="02020603050405020304" pitchFamily="18" charset="0"/>
                <a:cs typeface="Times New Roman" panose="02020603050405020304" pitchFamily="18" charset="0"/>
                <a:sym typeface="+mn-ea"/>
              </a:rPr>
              <a:t> is a UK based e-commerce furniture website.</a:t>
            </a:r>
            <a:endParaRPr lang="en-US" sz="2400" dirty="0" smtClean="0">
              <a:latin typeface="Times New Roman" panose="02020603050405020304" pitchFamily="18" charset="0"/>
              <a:cs typeface="Times New Roman" panose="02020603050405020304" pitchFamily="18" charset="0"/>
            </a:endParaRPr>
          </a:p>
          <a:p>
            <a:pPr algn="l">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It is a one stop solution for your interior needs.</a:t>
            </a:r>
          </a:p>
          <a:p>
            <a:pPr algn="l">
              <a:lnSpc>
                <a:spcPct val="150000"/>
              </a:lnSpc>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sym typeface="+mn-ea"/>
              </a:rPr>
              <a:t>Furnitures</a:t>
            </a:r>
            <a:r>
              <a:rPr lang="en-US" sz="2400" dirty="0" smtClean="0">
                <a:latin typeface="Times New Roman" panose="02020603050405020304" pitchFamily="18" charset="0"/>
                <a:cs typeface="Times New Roman" panose="02020603050405020304" pitchFamily="18" charset="0"/>
                <a:sym typeface="+mn-ea"/>
              </a:rPr>
              <a:t> are crafted with care from premium materials and hand-picked</a:t>
            </a:r>
          </a:p>
          <a:p>
            <a:pPr indent="0" algn="l">
              <a:lnSpc>
                <a:spcPct val="150000"/>
              </a:lnSpc>
              <a:buFont typeface="Wingdings" panose="05000000000000000000" pitchFamily="2" charset="2"/>
              <a:buNone/>
            </a:pPr>
            <a:r>
              <a:rPr lang="en-US" sz="2400" dirty="0" smtClean="0">
                <a:latin typeface="Times New Roman" panose="02020603050405020304" pitchFamily="18" charset="0"/>
                <a:cs typeface="Times New Roman" panose="02020603050405020304" pitchFamily="18" charset="0"/>
                <a:sym typeface="+mn-ea"/>
              </a:rPr>
              <a:t>   by specialists.Customer services team are on hand to help you find the final</a:t>
            </a:r>
          </a:p>
          <a:p>
            <a:pPr indent="0" algn="l">
              <a:lnSpc>
                <a:spcPct val="150000"/>
              </a:lnSpc>
              <a:buFont typeface="Wingdings" panose="05000000000000000000" pitchFamily="2" charset="2"/>
              <a:buNone/>
            </a:pPr>
            <a:r>
              <a:rPr lang="en-US" sz="2400" dirty="0" smtClean="0">
                <a:latin typeface="Times New Roman" panose="02020603050405020304" pitchFamily="18" charset="0"/>
                <a:cs typeface="Times New Roman" panose="02020603050405020304" pitchFamily="18" charset="0"/>
                <a:sym typeface="+mn-ea"/>
              </a:rPr>
              <a:t>   piece of the puzzle to your home.</a:t>
            </a:r>
            <a:endParaRPr lang="en-US" sz="2400" dirty="0" smtClean="0">
              <a:latin typeface="Times New Roman" panose="02020603050405020304" pitchFamily="18" charset="0"/>
              <a:cs typeface="Times New Roman" panose="02020603050405020304" pitchFamily="18" charset="0"/>
            </a:endParaRPr>
          </a:p>
          <a:p>
            <a:pPr algn="l">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The website has various features like door delivery to make customer </a:t>
            </a:r>
          </a:p>
          <a:p>
            <a:pPr indent="0" algn="l">
              <a:lnSpc>
                <a:spcPct val="150000"/>
              </a:lnSpc>
              <a:buFont typeface="Wingdings" panose="05000000000000000000" pitchFamily="2" charset="2"/>
              <a:buNone/>
            </a:pPr>
            <a:r>
              <a:rPr lang="en-US" sz="2400" dirty="0" smtClean="0">
                <a:latin typeface="Times New Roman" panose="02020603050405020304" pitchFamily="18" charset="0"/>
                <a:cs typeface="Times New Roman" panose="02020603050405020304" pitchFamily="18" charset="0"/>
                <a:sym typeface="+mn-ea"/>
              </a:rPr>
              <a:t>    shopping hassle free</a:t>
            </a:r>
            <a:endParaRPr 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4338"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11723"/>
            <a:ext cx="13011150" cy="731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909737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5362"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22018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6386"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31452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LOGS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11384" y="2351770"/>
            <a:ext cx="11858791" cy="329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509130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LOGS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8434"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57061" y="2776855"/>
            <a:ext cx="11658878" cy="23460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43082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LOGS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9458"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82814" y="2176463"/>
            <a:ext cx="11597772" cy="300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796955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20482"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499742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LOGS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21506"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95478" y="2002032"/>
            <a:ext cx="11902643" cy="3979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214418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845820" y="593852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18110" y="575691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592455" y="618426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092835" y="483235"/>
            <a:ext cx="9414510" cy="1198880"/>
          </a:xfrm>
          <a:prstGeom prst="rect">
            <a:avLst/>
          </a:prstGeom>
          <a:noFill/>
        </p:spPr>
        <p:txBody>
          <a:bodyPr wrap="square" rtlCol="0">
            <a:spAutoFit/>
          </a:bodyPr>
          <a:lstStyle/>
          <a:p>
            <a:r>
              <a:rPr lang="en-US" sz="3600" b="1" u="sng" dirty="0">
                <a:solidFill>
                  <a:srgbClr val="000000"/>
                </a:solidFill>
                <a:effectLst/>
                <a:latin typeface="Times New Roman" panose="02020603050405020304" pitchFamily="18" charset="0"/>
                <a:cs typeface="Times New Roman" panose="02020603050405020304" pitchFamily="18" charset="0"/>
                <a:sym typeface="+mn-ea"/>
              </a:rPr>
              <a:t>Introduction to Page Object Model (POM)</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4" name="Text Box 3"/>
          <p:cNvSpPr txBox="1"/>
          <p:nvPr/>
        </p:nvSpPr>
        <p:spPr>
          <a:xfrm>
            <a:off x="1163955" y="1480820"/>
            <a:ext cx="9834880" cy="5262245"/>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POM is a design pattern used in test automation to create a clear separation between the structure of the web application and the tests, providing a more maintainable and scalable approach.</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Page Objects: Components representing the pages of the application, encapsulating the interactions and elements on each page.</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Test Methods: Methods in the test code that interact with the Page Objects to perform actions and validations</a:t>
            </a:r>
            <a:r>
              <a:rPr lang="en-US" sz="2400" dirty="0" smtClean="0">
                <a:solidFill>
                  <a:srgbClr val="000000"/>
                </a:solidFill>
                <a:latin typeface="Times New Roman" panose="02020603050405020304" pitchFamily="18" charset="0"/>
                <a:cs typeface="Times New Roman" panose="02020603050405020304" pitchFamily="18" charset="0"/>
                <a:sym typeface="+mn-ea"/>
              </a:rPr>
              <a:t>.</a:t>
            </a:r>
            <a:endParaRPr lang="en-US" sz="2400" dirty="0" smtClean="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1" dirty="0">
                <a:solidFill>
                  <a:srgbClr val="000000"/>
                </a:solidFill>
                <a:latin typeface="Times New Roman" panose="02020603050405020304" pitchFamily="18" charset="0"/>
                <a:cs typeface="Times New Roman" panose="02020603050405020304" pitchFamily="18" charset="0"/>
                <a:sym typeface="+mn-ea"/>
              </a:rPr>
              <a:t>Advantages:</a:t>
            </a:r>
            <a:endParaRPr lang="en-US" sz="2400" b="1" dirty="0">
              <a:solidFill>
                <a:srgbClr val="000000"/>
              </a:solidFill>
              <a:latin typeface="Times New Roman" panose="02020603050405020304" pitchFamily="18" charset="0"/>
              <a:cs typeface="Times New Roman" panose="02020603050405020304" pitchFamily="18" charset="0"/>
            </a:endParaRPr>
          </a:p>
          <a:p>
            <a:pPr lvl="1" algn="just">
              <a:lnSpc>
                <a:spcPct val="100000"/>
              </a:lnSpc>
            </a:pPr>
            <a:r>
              <a:rPr lang="en-US" sz="2400" dirty="0">
                <a:solidFill>
                  <a:srgbClr val="000000"/>
                </a:solidFill>
                <a:latin typeface="Times New Roman" panose="02020603050405020304" pitchFamily="18" charset="0"/>
                <a:cs typeface="Times New Roman" panose="02020603050405020304" pitchFamily="18" charset="0"/>
                <a:sym typeface="+mn-ea"/>
              </a:rPr>
              <a:t>Code Reusability: POM promotes the reuse of Page Objects across multiple tests.</a:t>
            </a:r>
            <a:endParaRPr lang="en-US" sz="2400" dirty="0">
              <a:solidFill>
                <a:srgbClr val="000000"/>
              </a:solidFill>
              <a:latin typeface="Times New Roman" panose="02020603050405020304" pitchFamily="18" charset="0"/>
              <a:cs typeface="Times New Roman" panose="02020603050405020304" pitchFamily="18" charset="0"/>
            </a:endParaRPr>
          </a:p>
          <a:p>
            <a:pPr lvl="1" algn="just">
              <a:lnSpc>
                <a:spcPct val="100000"/>
              </a:lnSpc>
            </a:pPr>
            <a:r>
              <a:rPr lang="en-US" sz="2400" dirty="0">
                <a:solidFill>
                  <a:srgbClr val="000000"/>
                </a:solidFill>
                <a:latin typeface="Times New Roman" panose="02020603050405020304" pitchFamily="18" charset="0"/>
                <a:cs typeface="Times New Roman" panose="02020603050405020304" pitchFamily="18" charset="0"/>
                <a:sym typeface="+mn-ea"/>
              </a:rPr>
              <a:t>Enhanced Maintainability: Changes in the UI are isolated to the corresponding Page Object, reducing maintenance effort.</a:t>
            </a:r>
            <a:endParaRPr lang="en-IN" sz="2400" dirty="0">
              <a:solidFill>
                <a:srgbClr val="000000"/>
              </a:solidFill>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901700" y="616521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47775" y="453390"/>
            <a:ext cx="7153910" cy="1198880"/>
          </a:xfrm>
          <a:prstGeom prst="rect">
            <a:avLst/>
          </a:prstGeom>
          <a:noFill/>
        </p:spPr>
        <p:txBody>
          <a:bodyPr wrap="square" rtlCol="0">
            <a:spAutoFit/>
          </a:bodyPr>
          <a:lstStyle/>
          <a:p>
            <a:r>
              <a:rPr lang="en-IN" sz="3600" b="1" u="sng" dirty="0">
                <a:solidFill>
                  <a:srgbClr val="000000"/>
                </a:solidFill>
                <a:effectLst/>
                <a:latin typeface="Times New Roman" panose="02020603050405020304" pitchFamily="18" charset="0"/>
                <a:cs typeface="Times New Roman" panose="02020603050405020304" pitchFamily="18" charset="0"/>
                <a:sym typeface="+mn-ea"/>
              </a:rPr>
              <a:t>POM in Our Project</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9" name="Text Box 8"/>
          <p:cNvSpPr txBox="1"/>
          <p:nvPr/>
        </p:nvSpPr>
        <p:spPr>
          <a:xfrm>
            <a:off x="1219835" y="1272540"/>
            <a:ext cx="9991090" cy="5156835"/>
          </a:xfrm>
          <a:prstGeom prst="rect">
            <a:avLst/>
          </a:prstGeom>
          <a:noFill/>
        </p:spPr>
        <p:txBody>
          <a:bodyPr wrap="square" rtlCol="0">
            <a:noAutofit/>
          </a:bodyPr>
          <a:lstStyle/>
          <a:p>
            <a:pPr marL="342900" indent="-342900">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Page Objects in Use:</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What We Do: We use Page Objects to represent each web page in our testing.</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Example: For instance, we have a </a:t>
            </a:r>
            <a:r>
              <a:rPr lang="en-US" sz="2400" dirty="0" err="1">
                <a:solidFill>
                  <a:srgbClr val="000000"/>
                </a:solidFill>
                <a:latin typeface="Times New Roman" panose="02020603050405020304" pitchFamily="18" charset="0"/>
                <a:cs typeface="Times New Roman" panose="02020603050405020304" pitchFamily="18" charset="0"/>
                <a:sym typeface="+mn-ea"/>
              </a:rPr>
              <a:t>LoginPage</a:t>
            </a:r>
            <a:r>
              <a:rPr lang="en-US" sz="2400" dirty="0">
                <a:solidFill>
                  <a:srgbClr val="000000"/>
                </a:solidFill>
                <a:latin typeface="Times New Roman" panose="02020603050405020304" pitchFamily="18" charset="0"/>
                <a:cs typeface="Times New Roman" panose="02020603050405020304" pitchFamily="18" charset="0"/>
                <a:sym typeface="+mn-ea"/>
              </a:rPr>
              <a:t> Page Object for the login page.</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Real Testing Scenario:</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How We Test: We'll walk through a simple test scenario to show how Page Objects are used.</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Interaction: This includes interacting with elements and validating results.</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Adaptability to Changes:</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Handling Changes: POM helps us easily adapt to changes in the UI.</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Example: If a button's location changes, we only update the Page Object, minimizing impact.</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52641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2089150" y="509270"/>
            <a:ext cx="3975100"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Introduction</a:t>
            </a:r>
            <a:endParaRPr lang="en-US"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475105" y="1490345"/>
            <a:ext cx="9242425" cy="452310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T</a:t>
            </a:r>
            <a:r>
              <a:rPr lang="en-US" sz="2400" dirty="0" smtClean="0">
                <a:solidFill>
                  <a:srgbClr val="000000"/>
                </a:solidFill>
                <a:latin typeface="Times New Roman" panose="02020603050405020304" pitchFamily="18" charset="0"/>
                <a:cs typeface="Times New Roman" panose="02020603050405020304" pitchFamily="18" charset="0"/>
                <a:sym typeface="+mn-ea"/>
              </a:rPr>
              <a:t>his project  </a:t>
            </a:r>
            <a:r>
              <a:rPr lang="en-US" sz="2400" dirty="0">
                <a:solidFill>
                  <a:srgbClr val="000000"/>
                </a:solidFill>
                <a:latin typeface="Times New Roman" panose="02020603050405020304" pitchFamily="18" charset="0"/>
                <a:cs typeface="Times New Roman" panose="02020603050405020304" pitchFamily="18" charset="0"/>
                <a:sym typeface="+mn-ea"/>
              </a:rPr>
              <a:t>revolves around exploring and evaluating the diverse functionalities of the </a:t>
            </a:r>
            <a:r>
              <a:rPr lang="en-US" sz="2400" dirty="0" err="1">
                <a:solidFill>
                  <a:srgbClr val="000000"/>
                </a:solidFill>
                <a:latin typeface="Times New Roman" panose="02020603050405020304" pitchFamily="18" charset="0"/>
                <a:cs typeface="Times New Roman" panose="02020603050405020304" pitchFamily="18" charset="0"/>
                <a:sym typeface="+mn-ea"/>
              </a:rPr>
              <a:t>Chilternoak</a:t>
            </a:r>
            <a:r>
              <a:rPr lang="en-US" sz="2400" dirty="0">
                <a:solidFill>
                  <a:srgbClr val="000000"/>
                </a:solidFill>
                <a:latin typeface="Times New Roman" panose="02020603050405020304" pitchFamily="18" charset="0"/>
                <a:cs typeface="Times New Roman" panose="02020603050405020304" pitchFamily="18" charset="0"/>
                <a:sym typeface="+mn-ea"/>
              </a:rPr>
              <a:t> Furniture website. </a:t>
            </a:r>
            <a:endParaRPr lang="en-US" sz="24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 </a:t>
            </a:r>
            <a:r>
              <a:rPr lang="en-US" sz="2400" dirty="0">
                <a:solidFill>
                  <a:srgbClr val="000000"/>
                </a:solidFill>
                <a:latin typeface="Times New Roman" panose="02020603050405020304" pitchFamily="18" charset="0"/>
                <a:cs typeface="Times New Roman" panose="02020603050405020304" pitchFamily="18" charset="0"/>
                <a:sym typeface="+mn-ea"/>
              </a:rPr>
              <a:t>M</a:t>
            </a:r>
            <a:r>
              <a:rPr lang="en-US" sz="2400" dirty="0" smtClean="0">
                <a:solidFill>
                  <a:srgbClr val="000000"/>
                </a:solidFill>
                <a:latin typeface="Times New Roman" panose="02020603050405020304" pitchFamily="18" charset="0"/>
                <a:cs typeface="Times New Roman" panose="02020603050405020304" pitchFamily="18" charset="0"/>
                <a:sym typeface="+mn-ea"/>
              </a:rPr>
              <a:t>anual </a:t>
            </a:r>
            <a:r>
              <a:rPr lang="en-US" sz="2400" dirty="0">
                <a:solidFill>
                  <a:srgbClr val="000000"/>
                </a:solidFill>
                <a:latin typeface="Times New Roman" panose="02020603050405020304" pitchFamily="18" charset="0"/>
                <a:cs typeface="Times New Roman" panose="02020603050405020304" pitchFamily="18" charset="0"/>
                <a:sym typeface="+mn-ea"/>
              </a:rPr>
              <a:t>test </a:t>
            </a:r>
            <a:r>
              <a:rPr lang="en-US" sz="2400" dirty="0" smtClean="0">
                <a:solidFill>
                  <a:srgbClr val="000000"/>
                </a:solidFill>
                <a:latin typeface="Times New Roman" panose="02020603050405020304" pitchFamily="18" charset="0"/>
                <a:cs typeface="Times New Roman" panose="02020603050405020304" pitchFamily="18" charset="0"/>
                <a:sym typeface="+mn-ea"/>
              </a:rPr>
              <a:t>cases are created. Tools </a:t>
            </a:r>
            <a:r>
              <a:rPr lang="en-US" sz="2400" dirty="0">
                <a:solidFill>
                  <a:srgbClr val="000000"/>
                </a:solidFill>
                <a:latin typeface="Times New Roman" panose="02020603050405020304" pitchFamily="18" charset="0"/>
                <a:cs typeface="Times New Roman" panose="02020603050405020304" pitchFamily="18" charset="0"/>
                <a:sym typeface="+mn-ea"/>
              </a:rPr>
              <a:t>and frameworks such as Selenium, TestNG, and </a:t>
            </a:r>
            <a:r>
              <a:rPr lang="en-US" sz="2400" dirty="0" smtClean="0">
                <a:solidFill>
                  <a:srgbClr val="000000"/>
                </a:solidFill>
                <a:latin typeface="Times New Roman" panose="02020603050405020304" pitchFamily="18" charset="0"/>
                <a:cs typeface="Times New Roman" panose="02020603050405020304" pitchFamily="18" charset="0"/>
                <a:sym typeface="+mn-ea"/>
              </a:rPr>
              <a:t>Cucumber are used.</a:t>
            </a:r>
            <a:endParaRPr lang="en-US" sz="24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Extent </a:t>
            </a:r>
            <a:r>
              <a:rPr lang="en-US" sz="2400" dirty="0">
                <a:solidFill>
                  <a:srgbClr val="000000"/>
                </a:solidFill>
                <a:latin typeface="Times New Roman" panose="02020603050405020304" pitchFamily="18" charset="0"/>
                <a:cs typeface="Times New Roman" panose="02020603050405020304" pitchFamily="18" charset="0"/>
                <a:sym typeface="+mn-ea"/>
              </a:rPr>
              <a:t>reports and </a:t>
            </a:r>
            <a:r>
              <a:rPr lang="en-US" sz="2400" dirty="0" smtClean="0">
                <a:solidFill>
                  <a:srgbClr val="000000"/>
                </a:solidFill>
                <a:latin typeface="Times New Roman" panose="02020603050405020304" pitchFamily="18" charset="0"/>
                <a:cs typeface="Times New Roman" panose="02020603050405020304" pitchFamily="18" charset="0"/>
                <a:sym typeface="+mn-ea"/>
              </a:rPr>
              <a:t>logs are used for Reporting. </a:t>
            </a:r>
            <a:r>
              <a:rPr lang="en-US" sz="2400" dirty="0">
                <a:solidFill>
                  <a:srgbClr val="000000"/>
                </a:solidFill>
                <a:latin typeface="Times New Roman" panose="02020603050405020304" pitchFamily="18" charset="0"/>
                <a:cs typeface="Times New Roman" panose="02020603050405020304" pitchFamily="18" charset="0"/>
                <a:sym typeface="+mn-ea"/>
              </a:rPr>
              <a:t>To address failed test </a:t>
            </a:r>
            <a:r>
              <a:rPr lang="en-US" sz="2400" dirty="0" smtClean="0">
                <a:solidFill>
                  <a:srgbClr val="000000"/>
                </a:solidFill>
                <a:latin typeface="Times New Roman" panose="02020603050405020304" pitchFamily="18" charset="0"/>
                <a:cs typeface="Times New Roman" panose="02020603050405020304" pitchFamily="18" charset="0"/>
                <a:sym typeface="+mn-ea"/>
              </a:rPr>
              <a:t>cases, </a:t>
            </a:r>
            <a:r>
              <a:rPr lang="en-US" sz="2400" dirty="0" err="1" smtClean="0">
                <a:solidFill>
                  <a:srgbClr val="000000"/>
                </a:solidFill>
                <a:latin typeface="Times New Roman" panose="02020603050405020304" pitchFamily="18" charset="0"/>
                <a:cs typeface="Times New Roman" panose="02020603050405020304" pitchFamily="18" charset="0"/>
                <a:sym typeface="+mn-ea"/>
              </a:rPr>
              <a:t>IRetryAnalyser</a:t>
            </a:r>
            <a:r>
              <a:rPr lang="en-US" sz="2400" dirty="0" smtClean="0">
                <a:solidFill>
                  <a:srgbClr val="000000"/>
                </a:solidFill>
                <a:latin typeface="Times New Roman" panose="02020603050405020304" pitchFamily="18" charset="0"/>
                <a:cs typeface="Times New Roman" panose="02020603050405020304" pitchFamily="18" charset="0"/>
                <a:sym typeface="+mn-ea"/>
              </a:rPr>
              <a:t> is used to take screenshots </a:t>
            </a:r>
            <a:r>
              <a:rPr lang="en-US" sz="2400" dirty="0">
                <a:solidFill>
                  <a:srgbClr val="000000"/>
                </a:solidFill>
                <a:latin typeface="Times New Roman" panose="02020603050405020304" pitchFamily="18" charset="0"/>
                <a:cs typeface="Times New Roman" panose="02020603050405020304" pitchFamily="18" charset="0"/>
                <a:sym typeface="+mn-ea"/>
              </a:rPr>
              <a:t>for analysis. </a:t>
            </a:r>
            <a:endParaRPr lang="en-US" sz="24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Data-driven concept is used </a:t>
            </a:r>
            <a:r>
              <a:rPr lang="en-US" sz="2400" dirty="0">
                <a:solidFill>
                  <a:srgbClr val="000000"/>
                </a:solidFill>
                <a:latin typeface="Times New Roman" panose="02020603050405020304" pitchFamily="18" charset="0"/>
                <a:cs typeface="Times New Roman" panose="02020603050405020304" pitchFamily="18" charset="0"/>
                <a:sym typeface="+mn-ea"/>
              </a:rPr>
              <a:t>for reading data. </a:t>
            </a:r>
            <a:endParaRPr lang="en-US" sz="2400" dirty="0" smtClean="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err="1" smtClean="0">
                <a:solidFill>
                  <a:srgbClr val="000000"/>
                </a:solidFill>
                <a:latin typeface="Times New Roman" panose="02020603050405020304" pitchFamily="18" charset="0"/>
                <a:cs typeface="Times New Roman" panose="02020603050405020304" pitchFamily="18" charset="0"/>
                <a:sym typeface="+mn-ea"/>
              </a:rPr>
              <a:t>Jira</a:t>
            </a:r>
            <a:r>
              <a:rPr lang="en-US" sz="2400" dirty="0" smtClean="0">
                <a:solidFill>
                  <a:srgbClr val="000000"/>
                </a:solidFill>
                <a:latin typeface="Times New Roman" panose="02020603050405020304" pitchFamily="18" charset="0"/>
                <a:cs typeface="Times New Roman" panose="02020603050405020304" pitchFamily="18" charset="0"/>
                <a:sym typeface="+mn-ea"/>
              </a:rPr>
              <a:t> is employed </a:t>
            </a:r>
            <a:r>
              <a:rPr lang="en-US" sz="2400" dirty="0">
                <a:solidFill>
                  <a:srgbClr val="000000"/>
                </a:solidFill>
                <a:latin typeface="Times New Roman" panose="02020603050405020304" pitchFamily="18" charset="0"/>
                <a:cs typeface="Times New Roman" panose="02020603050405020304" pitchFamily="18" charset="0"/>
                <a:sym typeface="+mn-ea"/>
              </a:rPr>
              <a:t>for managing the test lifecycle in this project.</a:t>
            </a:r>
            <a:endParaRPr lang="en-US" sz="2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901700" y="616521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47775" y="453390"/>
            <a:ext cx="7153910" cy="2308324"/>
          </a:xfrm>
          <a:prstGeom prst="rect">
            <a:avLst/>
          </a:prstGeom>
          <a:noFill/>
        </p:spPr>
        <p:txBody>
          <a:bodyPr wrap="square" rtlCol="0">
            <a:spAutoFit/>
          </a:bodyPr>
          <a:lstStyle/>
          <a:p>
            <a:r>
              <a:rPr lang="en-IN" sz="3600" b="1" u="sng" dirty="0" smtClean="0">
                <a:solidFill>
                  <a:srgbClr val="000000"/>
                </a:solidFill>
                <a:latin typeface="Times New Roman" panose="02020603050405020304" pitchFamily="18" charset="0"/>
                <a:cs typeface="Times New Roman" panose="02020603050405020304" pitchFamily="18" charset="0"/>
                <a:sym typeface="+mn-ea"/>
              </a:rPr>
              <a:t>Jenkins</a:t>
            </a:r>
            <a:r>
              <a:rPr lang="en-IN" sz="3600" b="1" u="sng" dirty="0" smtClean="0">
                <a:solidFill>
                  <a:srgbClr val="000000"/>
                </a:solidFill>
                <a:effectLst/>
                <a:latin typeface="Times New Roman" panose="02020603050405020304" pitchFamily="18" charset="0"/>
                <a:cs typeface="Times New Roman" panose="02020603050405020304" pitchFamily="18" charset="0"/>
                <a:sym typeface="+mn-ea"/>
              </a:rPr>
              <a:t> </a:t>
            </a:r>
          </a:p>
          <a:p>
            <a:endParaRPr lang="en-IN" sz="3600" b="1" u="sng" dirty="0" smtClean="0">
              <a:solidFill>
                <a:srgbClr val="000000"/>
              </a:solidFill>
              <a:latin typeface="Times New Roman" panose="02020603050405020304" pitchFamily="18" charset="0"/>
              <a:cs typeface="Times New Roman" panose="02020603050405020304" pitchFamily="18" charset="0"/>
              <a:sym typeface="+mn-ea"/>
            </a:endParaRPr>
          </a:p>
          <a:p>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9" name="Text Box 8"/>
          <p:cNvSpPr txBox="1"/>
          <p:nvPr/>
        </p:nvSpPr>
        <p:spPr>
          <a:xfrm>
            <a:off x="1219835" y="1272540"/>
            <a:ext cx="9991090" cy="5156835"/>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en-US" sz="2400" dirty="0" smtClean="0">
                <a:latin typeface="Times New Roman" pitchFamily="18" charset="0"/>
                <a:cs typeface="Times New Roman" pitchFamily="18" charset="0"/>
              </a:rPr>
              <a:t>Jenkins is an open-source automation server widely used in the field of software development.</a:t>
            </a:r>
          </a:p>
          <a:p>
            <a:pPr marL="342900" indent="-342900">
              <a:lnSpc>
                <a:spcPct val="150000"/>
              </a:lnSpc>
              <a:buFont typeface="Wingdings" panose="05000000000000000000" pitchFamily="2" charset="2"/>
              <a:buChar char="Ø"/>
            </a:pPr>
            <a:r>
              <a:rPr lang="en-US" sz="2400" dirty="0" smtClean="0">
                <a:latin typeface="Times New Roman" pitchFamily="18" charset="0"/>
                <a:cs typeface="Times New Roman" pitchFamily="18" charset="0"/>
              </a:rPr>
              <a:t> It provides a platform for continuous integration and continuous delivery (CI/CD), streamlining the software development process.</a:t>
            </a:r>
          </a:p>
          <a:p>
            <a:pPr marL="342900" indent="-342900">
              <a:lnSpc>
                <a:spcPct val="150000"/>
              </a:lnSpc>
              <a:buFont typeface="Wingdings" panose="05000000000000000000" pitchFamily="2" charset="2"/>
              <a:buChar char="Ø"/>
            </a:pPr>
            <a:r>
              <a:rPr lang="en-US" sz="2400" dirty="0" smtClean="0">
                <a:latin typeface="Times New Roman" pitchFamily="18" charset="0"/>
                <a:cs typeface="Times New Roman" pitchFamily="18" charset="0"/>
              </a:rPr>
              <a:t>The Integrated Project was imported to Jenkins as a Maven Project using Source Code Management (SCM) through </a:t>
            </a:r>
            <a:r>
              <a:rPr lang="en-US" sz="2400" dirty="0" err="1" smtClean="0">
                <a:latin typeface="Times New Roman" pitchFamily="18" charset="0"/>
                <a:cs typeface="Times New Roman" pitchFamily="18" charset="0"/>
              </a:rPr>
              <a:t>Github</a:t>
            </a:r>
            <a:r>
              <a:rPr lang="en-US" sz="2400" dirty="0" smtClean="0">
                <a:latin typeface="Times New Roman" pitchFamily="18" charset="0"/>
                <a:cs typeface="Times New Roman" pitchFamily="18" charset="0"/>
              </a:rPr>
              <a:t> repository URL and the build was executed.</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2).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4).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41" name="菱形 40"/>
          <p:cNvSpPr/>
          <p:nvPr/>
        </p:nvSpPr>
        <p:spPr>
          <a:xfrm>
            <a:off x="218440" y="485013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0" y="522795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574800" y="635000"/>
            <a:ext cx="5673725"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JIRA</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186815" y="1380490"/>
            <a:ext cx="9811385" cy="547751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b="1" dirty="0">
                <a:solidFill>
                  <a:srgbClr val="000000"/>
                </a:solidFill>
                <a:latin typeface="Times New Roman" panose="02020603050405020304" pitchFamily="18" charset="0"/>
                <a:cs typeface="Times New Roman" panose="02020603050405020304" pitchFamily="18" charset="0"/>
                <a:sym typeface="+mn-ea"/>
              </a:rPr>
              <a:t>What is </a:t>
            </a:r>
            <a:r>
              <a:rPr lang="en-US" sz="2000" b="1" dirty="0" err="1">
                <a:solidFill>
                  <a:srgbClr val="000000"/>
                </a:solidFill>
                <a:latin typeface="Times New Roman" panose="02020603050405020304" pitchFamily="18" charset="0"/>
                <a:cs typeface="Times New Roman" panose="02020603050405020304" pitchFamily="18" charset="0"/>
                <a:sym typeface="+mn-ea"/>
              </a:rPr>
              <a:t>jira</a:t>
            </a:r>
            <a:r>
              <a:rPr lang="en-US" sz="2000" b="1" dirty="0">
                <a:solidFill>
                  <a:srgbClr val="000000"/>
                </a:solidFill>
                <a:latin typeface="Times New Roman" panose="02020603050405020304" pitchFamily="18" charset="0"/>
                <a:cs typeface="Times New Roman" panose="02020603050405020304" pitchFamily="18" charset="0"/>
                <a:sym typeface="+mn-ea"/>
              </a:rPr>
              <a:t>:</a:t>
            </a:r>
            <a:endParaRPr lang="en-US" sz="20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sym typeface="+mn-ea"/>
              </a:rPr>
              <a:t>Jira is a very powerful project management tool and some of the main part of </a:t>
            </a:r>
            <a:r>
              <a:rPr lang="en-US" sz="2000" dirty="0" err="1">
                <a:solidFill>
                  <a:srgbClr val="000000"/>
                </a:solidFill>
                <a:latin typeface="Times New Roman" panose="02020603050405020304" pitchFamily="18" charset="0"/>
                <a:cs typeface="Times New Roman" panose="02020603050405020304" pitchFamily="18" charset="0"/>
                <a:sym typeface="+mn-ea"/>
              </a:rPr>
              <a:t>jira</a:t>
            </a:r>
            <a:r>
              <a:rPr lang="en-US" sz="2000" dirty="0">
                <a:solidFill>
                  <a:srgbClr val="000000"/>
                </a:solidFill>
                <a:latin typeface="Times New Roman" panose="02020603050405020304" pitchFamily="18" charset="0"/>
                <a:cs typeface="Times New Roman" panose="02020603050405020304" pitchFamily="18" charset="0"/>
                <a:sym typeface="+mn-ea"/>
              </a:rPr>
              <a:t> is projects, issues and workflow.</a:t>
            </a:r>
            <a:endParaRPr lang="en-US" sz="20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sym typeface="+mn-ea"/>
              </a:rPr>
              <a:t>We can defining goals and setting up team collaboration and add all your teammates in a single project.</a:t>
            </a: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b="1" dirty="0">
                <a:solidFill>
                  <a:srgbClr val="000000"/>
                </a:solidFill>
                <a:latin typeface="Times New Roman" panose="02020603050405020304" pitchFamily="18" charset="0"/>
                <a:cs typeface="Times New Roman" panose="02020603050405020304" pitchFamily="18" charset="0"/>
                <a:sym typeface="+mn-ea"/>
              </a:rPr>
              <a:t>Use of </a:t>
            </a:r>
            <a:r>
              <a:rPr lang="en-US" sz="2000" b="1" dirty="0" err="1">
                <a:solidFill>
                  <a:srgbClr val="000000"/>
                </a:solidFill>
                <a:latin typeface="Times New Roman" panose="02020603050405020304" pitchFamily="18" charset="0"/>
                <a:cs typeface="Times New Roman" panose="02020603050405020304" pitchFamily="18" charset="0"/>
                <a:sym typeface="+mn-ea"/>
              </a:rPr>
              <a:t>jira</a:t>
            </a:r>
            <a:r>
              <a:rPr lang="en-US" sz="2000" b="1" dirty="0">
                <a:solidFill>
                  <a:srgbClr val="000000"/>
                </a:solidFill>
                <a:latin typeface="Times New Roman" panose="02020603050405020304" pitchFamily="18" charset="0"/>
                <a:cs typeface="Times New Roman" panose="02020603050405020304" pitchFamily="18" charset="0"/>
                <a:sym typeface="+mn-ea"/>
              </a:rPr>
              <a:t>:</a:t>
            </a:r>
            <a:endParaRPr lang="en-US" sz="20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sym typeface="+mn-ea"/>
              </a:rPr>
              <a:t>We use Jira's planning features for effective project management. We use dashboard for tracking  and monitoring.</a:t>
            </a:r>
            <a:endParaRPr lang="en-US" sz="20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 Integrate </a:t>
            </a:r>
            <a:r>
              <a:rPr lang="en-US" sz="2000" dirty="0" err="1" smtClean="0">
                <a:solidFill>
                  <a:srgbClr val="000000"/>
                </a:solidFill>
                <a:latin typeface="Times New Roman" panose="02020603050405020304" pitchFamily="18" charset="0"/>
                <a:cs typeface="Times New Roman" panose="02020603050405020304" pitchFamily="18" charset="0"/>
                <a:sym typeface="+mn-ea"/>
              </a:rPr>
              <a:t>jira</a:t>
            </a:r>
            <a:r>
              <a:rPr lang="en-US" sz="2000" dirty="0" smtClean="0">
                <a:solidFill>
                  <a:srgbClr val="000000"/>
                </a:solidFill>
                <a:latin typeface="Times New Roman" panose="02020603050405020304" pitchFamily="18" charset="0"/>
                <a:cs typeface="Times New Roman" panose="02020603050405020304" pitchFamily="18" charset="0"/>
                <a:sym typeface="+mn-ea"/>
              </a:rPr>
              <a:t> </a:t>
            </a:r>
            <a:r>
              <a:rPr lang="en-US" sz="2000" dirty="0">
                <a:solidFill>
                  <a:srgbClr val="000000"/>
                </a:solidFill>
                <a:latin typeface="Times New Roman" panose="02020603050405020304" pitchFamily="18" charset="0"/>
                <a:cs typeface="Times New Roman" panose="02020603050405020304" pitchFamily="18" charset="0"/>
                <a:sym typeface="+mn-ea"/>
              </a:rPr>
              <a:t>with zephyr </a:t>
            </a:r>
            <a:r>
              <a:rPr lang="en-US" sz="2000" dirty="0" smtClean="0">
                <a:solidFill>
                  <a:srgbClr val="000000"/>
                </a:solidFill>
                <a:latin typeface="Times New Roman" panose="02020603050405020304" pitchFamily="18" charset="0"/>
                <a:cs typeface="Times New Roman" panose="02020603050405020304" pitchFamily="18" charset="0"/>
                <a:sym typeface="+mn-ea"/>
              </a:rPr>
              <a:t>scale, </a:t>
            </a:r>
            <a:r>
              <a:rPr lang="en-US" sz="2000" dirty="0">
                <a:solidFill>
                  <a:srgbClr val="000000"/>
                </a:solidFill>
                <a:latin typeface="Times New Roman" panose="02020603050405020304" pitchFamily="18" charset="0"/>
                <a:cs typeface="Times New Roman" panose="02020603050405020304" pitchFamily="18" charset="0"/>
                <a:sym typeface="+mn-ea"/>
              </a:rPr>
              <a:t>with the help of zephyr scale </a:t>
            </a:r>
            <a:r>
              <a:rPr lang="en-US" sz="2000" dirty="0" smtClean="0">
                <a:solidFill>
                  <a:srgbClr val="000000"/>
                </a:solidFill>
                <a:latin typeface="Times New Roman" panose="02020603050405020304" pitchFamily="18" charset="0"/>
                <a:cs typeface="Times New Roman" panose="02020603050405020304" pitchFamily="18" charset="0"/>
                <a:sym typeface="+mn-ea"/>
              </a:rPr>
              <a:t>import </a:t>
            </a:r>
            <a:r>
              <a:rPr lang="en-US" sz="2000" dirty="0">
                <a:solidFill>
                  <a:srgbClr val="000000"/>
                </a:solidFill>
                <a:latin typeface="Times New Roman" panose="02020603050405020304" pitchFamily="18" charset="0"/>
                <a:cs typeface="Times New Roman" panose="02020603050405020304" pitchFamily="18" charset="0"/>
                <a:sym typeface="+mn-ea"/>
              </a:rPr>
              <a:t>our all </a:t>
            </a:r>
            <a:r>
              <a:rPr lang="en-US" sz="2000" dirty="0" smtClean="0">
                <a:solidFill>
                  <a:srgbClr val="000000"/>
                </a:solidFill>
                <a:latin typeface="Times New Roman" panose="02020603050405020304" pitchFamily="18" charset="0"/>
                <a:cs typeface="Times New Roman" panose="02020603050405020304" pitchFamily="18" charset="0"/>
                <a:sym typeface="+mn-ea"/>
              </a:rPr>
              <a:t>the </a:t>
            </a:r>
            <a:r>
              <a:rPr lang="en-US" sz="2000" dirty="0">
                <a:solidFill>
                  <a:srgbClr val="000000"/>
                </a:solidFill>
                <a:latin typeface="Times New Roman" panose="02020603050405020304" pitchFamily="18" charset="0"/>
                <a:cs typeface="Times New Roman" panose="02020603050405020304" pitchFamily="18" charset="0"/>
                <a:sym typeface="+mn-ea"/>
              </a:rPr>
              <a:t>Manual test cases and assign everyone according to </a:t>
            </a:r>
            <a:r>
              <a:rPr lang="en-US" sz="2000" dirty="0" smtClean="0">
                <a:solidFill>
                  <a:srgbClr val="000000"/>
                </a:solidFill>
                <a:latin typeface="Times New Roman" panose="02020603050405020304" pitchFamily="18" charset="0"/>
                <a:cs typeface="Times New Roman" panose="02020603050405020304" pitchFamily="18" charset="0"/>
                <a:sym typeface="+mn-ea"/>
              </a:rPr>
              <a:t> </a:t>
            </a:r>
            <a:r>
              <a:rPr lang="en-US" sz="2000" dirty="0">
                <a:solidFill>
                  <a:srgbClr val="000000"/>
                </a:solidFill>
                <a:latin typeface="Times New Roman" panose="02020603050405020304" pitchFamily="18" charset="0"/>
                <a:cs typeface="Times New Roman" panose="02020603050405020304" pitchFamily="18" charset="0"/>
                <a:sym typeface="+mn-ea"/>
              </a:rPr>
              <a:t>scenarios. And after assigning </a:t>
            </a:r>
            <a:r>
              <a:rPr lang="en-US" sz="2000" dirty="0" smtClean="0">
                <a:solidFill>
                  <a:srgbClr val="000000"/>
                </a:solidFill>
                <a:latin typeface="Times New Roman" panose="02020603050405020304" pitchFamily="18" charset="0"/>
                <a:cs typeface="Times New Roman" panose="02020603050405020304" pitchFamily="18" charset="0"/>
                <a:sym typeface="+mn-ea"/>
              </a:rPr>
              <a:t> </a:t>
            </a:r>
            <a:r>
              <a:rPr lang="en-US" sz="2000" dirty="0">
                <a:solidFill>
                  <a:srgbClr val="000000"/>
                </a:solidFill>
                <a:latin typeface="Times New Roman" panose="02020603050405020304" pitchFamily="18" charset="0"/>
                <a:cs typeface="Times New Roman" panose="02020603050405020304" pitchFamily="18" charset="0"/>
                <a:sym typeface="+mn-ea"/>
              </a:rPr>
              <a:t>work on that zephyr scale.</a:t>
            </a:r>
            <a:endParaRPr lang="en-US" sz="2000" dirty="0">
              <a:solidFill>
                <a:srgbClr val="000000"/>
              </a:solidFill>
              <a:latin typeface="Times New Roman" panose="02020603050405020304" pitchFamily="18" charset="0"/>
              <a:cs typeface="Times New Roman" panose="02020603050405020304" pitchFamily="18" charset="0"/>
            </a:endParaRPr>
          </a:p>
          <a:p>
            <a:endParaRPr lang="en-US" sz="20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2422525" y="1119505"/>
            <a:ext cx="6655435" cy="922020"/>
          </a:xfrm>
          <a:prstGeom prst="rect">
            <a:avLst/>
          </a:prstGeom>
          <a:noFill/>
        </p:spPr>
        <p:txBody>
          <a:bodyPr wrap="square" rtlCol="0">
            <a:spAutoFit/>
          </a:bodyPr>
          <a:lstStyle/>
          <a:p>
            <a:r>
              <a:rPr lang="en-US" sz="3600" b="1" u="sng" dirty="0" err="1" smtClean="0">
                <a:latin typeface="Times New Roman" panose="02020603050405020304" pitchFamily="18" charset="0"/>
                <a:cs typeface="Times New Roman" panose="02020603050405020304" pitchFamily="18" charset="0"/>
                <a:sym typeface="+mn-ea"/>
              </a:rPr>
              <a:t>Jira</a:t>
            </a:r>
            <a:r>
              <a:rPr lang="en-US" sz="3600" b="1" u="sng" dirty="0" smtClean="0">
                <a:latin typeface="Times New Roman" panose="02020603050405020304" pitchFamily="18" charset="0"/>
                <a:cs typeface="Times New Roman" panose="02020603050405020304" pitchFamily="18" charset="0"/>
                <a:sym typeface="+mn-ea"/>
              </a:rPr>
              <a:t> Features</a:t>
            </a:r>
            <a:endParaRPr lang="en-US" b="1" u="sng" dirty="0">
              <a:latin typeface="Times New Roman" panose="02020603050405020304" pitchFamily="18" charset="0"/>
              <a:cs typeface="Times New Roman" panose="02020603050405020304" pitchFamily="18" charset="0"/>
            </a:endParaRPr>
          </a:p>
          <a:p>
            <a:endParaRPr lang="en-US"/>
          </a:p>
        </p:txBody>
      </p:sp>
      <p:sp>
        <p:nvSpPr>
          <p:cNvPr id="5" name="Text Box 4"/>
          <p:cNvSpPr txBox="1"/>
          <p:nvPr/>
        </p:nvSpPr>
        <p:spPr>
          <a:xfrm>
            <a:off x="1980565" y="2440305"/>
            <a:ext cx="8899525" cy="2861310"/>
          </a:xfrm>
          <a:prstGeom prst="rect">
            <a:avLst/>
          </a:prstGeom>
          <a:noFill/>
        </p:spPr>
        <p:txBody>
          <a:bodyPr wrap="square" rtlCol="0">
            <a:spAutoFit/>
          </a:bodyPr>
          <a:lstStyle/>
          <a:p>
            <a:pPr marL="742950" lvl="1" indent="-28575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We create daily sprint in </a:t>
            </a:r>
            <a:r>
              <a:rPr lang="en-US" sz="2400" dirty="0" err="1" smtClean="0">
                <a:solidFill>
                  <a:srgbClr val="000000"/>
                </a:solidFill>
                <a:latin typeface="Times New Roman" panose="02020603050405020304" pitchFamily="18" charset="0"/>
                <a:cs typeface="Times New Roman" panose="02020603050405020304" pitchFamily="18" charset="0"/>
                <a:sym typeface="+mn-ea"/>
              </a:rPr>
              <a:t>jira</a:t>
            </a:r>
            <a:r>
              <a:rPr lang="en-US" sz="2400" dirty="0" smtClean="0">
                <a:solidFill>
                  <a:srgbClr val="000000"/>
                </a:solidFill>
                <a:latin typeface="Times New Roman" panose="02020603050405020304" pitchFamily="18" charset="0"/>
                <a:cs typeface="Times New Roman" panose="02020603050405020304" pitchFamily="18" charset="0"/>
                <a:sym typeface="+mn-ea"/>
              </a:rPr>
              <a:t>, set daily goals and issues in our </a:t>
            </a:r>
            <a:r>
              <a:rPr lang="en-US" sz="2400" dirty="0" err="1" smtClean="0">
                <a:solidFill>
                  <a:srgbClr val="000000"/>
                </a:solidFill>
                <a:latin typeface="Times New Roman" panose="02020603050405020304" pitchFamily="18" charset="0"/>
                <a:cs typeface="Times New Roman" panose="02020603050405020304" pitchFamily="18" charset="0"/>
                <a:sym typeface="+mn-ea"/>
              </a:rPr>
              <a:t>jira</a:t>
            </a:r>
            <a:r>
              <a:rPr lang="en-US" sz="2400" dirty="0" smtClean="0">
                <a:solidFill>
                  <a:srgbClr val="000000"/>
                </a:solidFill>
                <a:latin typeface="Times New Roman" panose="02020603050405020304" pitchFamily="18" charset="0"/>
                <a:cs typeface="Times New Roman" panose="02020603050405020304" pitchFamily="18" charset="0"/>
                <a:sym typeface="+mn-ea"/>
              </a:rPr>
              <a:t>. </a:t>
            </a:r>
            <a:endParaRPr lang="en-US" sz="2400" dirty="0" smtClean="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In board you can check daily activity of any users whom you assign tasks like they did it complete or its in progress now. </a:t>
            </a:r>
            <a:endParaRPr lang="en-US" sz="2400" dirty="0" smtClean="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In list section you can have a list of all the activity where status of every activity show here.</a:t>
            </a:r>
            <a:endParaRPr lang="en-US" sz="24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2738120" y="743585"/>
            <a:ext cx="6125210" cy="1198880"/>
          </a:xfrm>
          <a:prstGeom prst="rect">
            <a:avLst/>
          </a:prstGeom>
          <a:noFill/>
        </p:spPr>
        <p:txBody>
          <a:bodyPr wrap="square" rtlCol="0">
            <a:spAutoFit/>
          </a:bodyPr>
          <a:lstStyle/>
          <a:p>
            <a:r>
              <a:rPr lang="en-US" sz="3600" b="1" u="sng" dirty="0">
                <a:solidFill>
                  <a:srgbClr val="000000"/>
                </a:solidFill>
                <a:effectLst/>
                <a:latin typeface="Times New Roman" panose="02020603050405020304" pitchFamily="18" charset="0"/>
                <a:ea typeface="Calibri" panose="020F0502020204030204" charset="0"/>
                <a:cs typeface="Times New Roman" panose="02020603050405020304" pitchFamily="18" charset="0"/>
                <a:sym typeface="+mn-ea"/>
              </a:rPr>
              <a:t>Why </a:t>
            </a:r>
            <a:r>
              <a:rPr lang="en-IN" altLang="en-US" sz="3600" b="1" u="sng" dirty="0">
                <a:solidFill>
                  <a:srgbClr val="000000"/>
                </a:solidFill>
                <a:effectLst/>
                <a:latin typeface="Times New Roman" panose="02020603050405020304" pitchFamily="18" charset="0"/>
                <a:ea typeface="Calibri" panose="020F0502020204030204" charset="0"/>
                <a:cs typeface="Times New Roman" panose="02020603050405020304" pitchFamily="18" charset="0"/>
                <a:sym typeface="+mn-ea"/>
              </a:rPr>
              <a:t>J</a:t>
            </a:r>
            <a:r>
              <a:rPr lang="en-US" sz="3600" b="1" u="sng" dirty="0" err="1">
                <a:solidFill>
                  <a:srgbClr val="000000"/>
                </a:solidFill>
                <a:effectLst/>
                <a:latin typeface="Times New Roman" panose="02020603050405020304" pitchFamily="18" charset="0"/>
                <a:ea typeface="Calibri" panose="020F0502020204030204" charset="0"/>
                <a:cs typeface="Times New Roman" panose="02020603050405020304" pitchFamily="18" charset="0"/>
                <a:sym typeface="+mn-ea"/>
              </a:rPr>
              <a:t>ira</a:t>
            </a:r>
            <a:r>
              <a:rPr lang="en-US" sz="3600" b="1" u="sng"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a:t>
            </a:r>
            <a:endParaRPr lang="en-IN" sz="3600"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2402840" y="1991995"/>
            <a:ext cx="8463915" cy="3928110"/>
          </a:xfrm>
          <a:prstGeom prst="rect">
            <a:avLst/>
          </a:prstGeom>
          <a:noFill/>
        </p:spPr>
        <p:txBody>
          <a:bodyPr wrap="square" rtlCol="0">
            <a:spAutoFit/>
          </a:bodyPr>
          <a:lstStyle/>
          <a:p>
            <a:pPr marL="285750" indent="-285750">
              <a:spcAft>
                <a:spcPts val="1000"/>
              </a:spcAft>
              <a:buFont typeface="Wingdings" panose="05000000000000000000" pitchFamily="2" charset="2"/>
              <a:buChar char="Ø"/>
            </a:pPr>
            <a:r>
              <a:rPr lang="en-US" sz="2400" dirty="0">
                <a:solidFill>
                  <a:srgbClr val="000000"/>
                </a:solidFill>
                <a:effectLst/>
                <a:latin typeface="Times New Roman" panose="02020603050405020304" pitchFamily="18" charset="0"/>
                <a:ea typeface="Calibri" panose="020F0502020204030204" charset="0"/>
                <a:cs typeface="Times New Roman" panose="02020603050405020304" pitchFamily="18" charset="0"/>
                <a:sym typeface="+mn-ea"/>
              </a:rPr>
              <a:t>Jira provides a robust project management methodology specifically designed for software development.</a:t>
            </a:r>
            <a:endParaRPr lang="en-US" sz="2400" dirty="0">
              <a:solidFill>
                <a:srgbClr val="000000"/>
              </a:solidFill>
              <a:effectLst/>
              <a:latin typeface="Times New Roman" panose="02020603050405020304" pitchFamily="18" charset="0"/>
              <a:ea typeface="Calibri" panose="020F0502020204030204" charset="0"/>
              <a:cs typeface="Times New Roman" panose="02020603050405020304" pitchFamily="18" charset="0"/>
            </a:endParaRPr>
          </a:p>
          <a:p>
            <a:pPr marL="285750" indent="-285750">
              <a:spcAft>
                <a:spcPts val="1000"/>
              </a:spcAf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It allows full customization of team management projects, catering to the unique needs of each team.</a:t>
            </a:r>
            <a:endParaRPr lang="en-US" sz="2400" dirty="0">
              <a:solidFill>
                <a:srgbClr val="000000"/>
              </a:solidFill>
              <a:latin typeface="Times New Roman" panose="02020603050405020304" pitchFamily="18" charset="0"/>
              <a:cs typeface="Times New Roman" panose="02020603050405020304" pitchFamily="18" charset="0"/>
            </a:endParaRPr>
          </a:p>
          <a:p>
            <a:pPr marL="285750" indent="-285750">
              <a:spcAft>
                <a:spcPts val="1000"/>
              </a:spcAf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Jira equips users with tools for estimating, reporting, and measuring workflow and daily activities.</a:t>
            </a:r>
            <a:endParaRPr lang="en-US" sz="2400" dirty="0">
              <a:solidFill>
                <a:srgbClr val="000000"/>
              </a:solidFill>
              <a:latin typeface="Times New Roman" panose="02020603050405020304" pitchFamily="18" charset="0"/>
              <a:cs typeface="Times New Roman" panose="02020603050405020304" pitchFamily="18" charset="0"/>
            </a:endParaRPr>
          </a:p>
          <a:p>
            <a:pPr marL="285750" indent="-285750">
              <a:spcAft>
                <a:spcPts val="1000"/>
              </a:spcAf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Teams can easily utilize Jira for managing regular development tasks, bug tracking, and product management.</a:t>
            </a:r>
            <a:endParaRPr lang="en-IN" sz="2400" dirty="0">
              <a:solidFill>
                <a:srgbClr val="000000"/>
              </a:solidFill>
              <a:latin typeface="Times New Roman" panose="02020603050405020304" pitchFamily="18" charset="0"/>
              <a:cs typeface="Times New Roman" panose="02020603050405020304" pitchFamily="18" charset="0"/>
            </a:endParaRPr>
          </a:p>
          <a:p>
            <a:endParaRPr lang="en-US" sz="240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5).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47775" y="471170"/>
            <a:ext cx="7449820"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Conclusion</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4" name="Text Box 3"/>
          <p:cNvSpPr txBox="1"/>
          <p:nvPr/>
        </p:nvSpPr>
        <p:spPr>
          <a:xfrm>
            <a:off x="939165" y="1510665"/>
            <a:ext cx="10053320" cy="3784600"/>
          </a:xfrm>
          <a:prstGeom prst="rect">
            <a:avLst/>
          </a:prstGeom>
          <a:noFill/>
        </p:spPr>
        <p:txBody>
          <a:bodyPr wrap="square" rtlCol="0">
            <a:spAutoFit/>
          </a:bodyPr>
          <a:lstStyle/>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The project met the specified requirements and implemented successfully.</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Test scenarios are verified including positive and negative test cases.</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Successfully Generated the Extent Reports.</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JIRA is utilized for Test Management Lifecycle</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GIT URL</a:t>
            </a:r>
            <a:r>
              <a:rPr lang="en-IN" sz="2400" dirty="0">
                <a:solidFill>
                  <a:srgbClr val="000000"/>
                </a:solidFill>
                <a:latin typeface="Times New Roman" panose="02020603050405020304" pitchFamily="18" charset="0"/>
                <a:cs typeface="Times New Roman" panose="02020603050405020304" pitchFamily="18" charset="0"/>
                <a:sym typeface="+mn-ea"/>
              </a:rPr>
              <a:t>: https://github.com/psvishal9/Chiltern-Oak-RLL.git</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IN" sz="2400" dirty="0" smtClean="0">
                <a:solidFill>
                  <a:srgbClr val="000000"/>
                </a:solidFill>
                <a:latin typeface="Times New Roman" panose="02020603050405020304" pitchFamily="18" charset="0"/>
                <a:cs typeface="Times New Roman" panose="02020603050405020304" pitchFamily="18" charset="0"/>
                <a:sym typeface="+mn-ea"/>
              </a:rPr>
              <a:t>Have included the Merged Project in the Git Repository</a:t>
            </a:r>
            <a:endParaRPr lang="en-IN" sz="2400" dirty="0" smtClean="0">
              <a:solidFill>
                <a:srgbClr val="000000"/>
              </a:solidFill>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6" name="矩形 45"/>
          <p:cNvSpPr/>
          <p:nvPr/>
        </p:nvSpPr>
        <p:spPr>
          <a:xfrm>
            <a:off x="2995930" y="4493260"/>
            <a:ext cx="5867400" cy="135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7" name="文本框 26" descr="7b0a20202020227461726765744d6f64756c65223a20226b6f6e6c696e65666f6e7473220a7d0a"/>
          <p:cNvSpPr txBox="1"/>
          <p:nvPr/>
        </p:nvSpPr>
        <p:spPr>
          <a:xfrm>
            <a:off x="1961515" y="2107565"/>
            <a:ext cx="8268970" cy="1186815"/>
          </a:xfrm>
          <a:prstGeom prst="rect">
            <a:avLst/>
          </a:prstGeom>
          <a:noFill/>
        </p:spPr>
        <p:txBody>
          <a:bodyPr wrap="square" rtlCol="0">
            <a:noAutofit/>
          </a:bodyPr>
          <a:lstStyle/>
          <a:p>
            <a:pPr lvl="0" algn="ctr">
              <a:spcBef>
                <a:spcPts val="0"/>
              </a:spcBef>
              <a:spcAft>
                <a:spcPts val="0"/>
              </a:spcAft>
              <a:buClrTx/>
              <a:buSzTx/>
              <a:buFontTx/>
              <a:defRPr/>
            </a:pPr>
            <a:r>
              <a:rPr lang="zh-CN" altLang="en-US" sz="7200" noProof="0" dirty="0">
                <a:ln>
                  <a:noFill/>
                </a:ln>
                <a:solidFill>
                  <a:srgbClr val="7BC032"/>
                </a:solidFill>
                <a:effectLst/>
                <a:uLnTx/>
                <a:uFillTx/>
                <a:latin typeface="Open Sans ExtraBold" panose="020B0906030804020204" charset="0"/>
                <a:ea typeface="Open Sans ExtraBold" panose="020B0906030804020204" charset="0"/>
                <a:cs typeface="Open Sans" panose="020B0606030504020204" charset="0"/>
                <a:sym typeface="+mn-ea"/>
              </a:rPr>
              <a:t>THANK YOU</a:t>
            </a: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66825" y="668655"/>
            <a:ext cx="2602865"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Objective</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376045" y="1669415"/>
            <a:ext cx="9527540" cy="3350260"/>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en-US" sz="2400" dirty="0" smtClean="0">
                <a:solidFill>
                  <a:schemeClr val="bg2">
                    <a:lumMod val="10000"/>
                  </a:schemeClr>
                </a:solidFill>
                <a:latin typeface="Times New Roman" panose="02020603050405020304" pitchFamily="18" charset="0"/>
                <a:cs typeface="Times New Roman" panose="02020603050405020304" pitchFamily="18" charset="0"/>
                <a:sym typeface="+mn-ea"/>
              </a:rPr>
              <a:t>To </a:t>
            </a: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automate the test scenario and generate the reports for e-Commerce website </a:t>
            </a:r>
            <a:r>
              <a:rPr lang="en-US" sz="2400" dirty="0">
                <a:solidFill>
                  <a:schemeClr val="bg2">
                    <a:lumMod val="10000"/>
                  </a:schemeClr>
                </a:solidFill>
                <a:latin typeface="Times New Roman" panose="02020603050405020304" pitchFamily="18" charset="0"/>
                <a:cs typeface="Times New Roman" panose="02020603050405020304" pitchFamily="18" charset="0"/>
                <a:sym typeface="+mn-ea"/>
                <a:hlinkClick r:id="rId2"/>
              </a:rPr>
              <a:t>https://www.chilternoakfurniture.co.uk/</a:t>
            </a: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a:t>
            </a:r>
            <a:endParaRPr lang="en-US" sz="24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Using automation script all the pages of the e-commerce website are tested systematically, and transactions are </a:t>
            </a:r>
            <a:r>
              <a:rPr lang="en-US" sz="2400" dirty="0" smtClean="0">
                <a:solidFill>
                  <a:schemeClr val="bg2">
                    <a:lumMod val="10000"/>
                  </a:schemeClr>
                </a:solidFill>
                <a:latin typeface="Times New Roman" panose="02020603050405020304" pitchFamily="18" charset="0"/>
                <a:cs typeface="Times New Roman" panose="02020603050405020304" pitchFamily="18" charset="0"/>
                <a:sym typeface="+mn-ea"/>
              </a:rPr>
              <a:t>validated</a:t>
            </a: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a:t>
            </a:r>
            <a:endParaRPr lang="en-US" sz="24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Testing the website can provide a seamless, reliable and user-friendly experience.</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66825" y="668655"/>
            <a:ext cx="2602865" cy="1198880"/>
          </a:xfrm>
          <a:prstGeom prst="rect">
            <a:avLst/>
          </a:prstGeom>
          <a:noFill/>
        </p:spPr>
        <p:txBody>
          <a:bodyPr wrap="square" rtlCol="0">
            <a:spAutoFit/>
          </a:bodyPr>
          <a:lstStyle/>
          <a:p>
            <a:r>
              <a:rPr lang="en-IN" sz="3600" b="1" u="sng" dirty="0" smtClean="0">
                <a:solidFill>
                  <a:srgbClr val="000000"/>
                </a:solidFill>
                <a:latin typeface="Times New Roman" panose="02020603050405020304" pitchFamily="18" charset="0"/>
                <a:cs typeface="Times New Roman" panose="02020603050405020304" pitchFamily="18" charset="0"/>
                <a:sym typeface="+mn-ea"/>
              </a:rPr>
              <a:t>Java</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4" name="Text Box 3"/>
          <p:cNvSpPr txBox="1"/>
          <p:nvPr/>
        </p:nvSpPr>
        <p:spPr>
          <a:xfrm>
            <a:off x="1376045" y="1669414"/>
            <a:ext cx="9527540" cy="4954123"/>
          </a:xfrm>
          <a:prstGeom prst="rect">
            <a:avLst/>
          </a:prstGeom>
          <a:noFill/>
        </p:spPr>
        <p:txBody>
          <a:bodyPr wrap="square" rtlCol="0">
            <a:noAutofit/>
          </a:bodyPr>
          <a:lstStyle/>
          <a:p>
            <a:pPr marL="342900" indent="-342900">
              <a:lnSpc>
                <a:spcPct val="150000"/>
              </a:lnSpc>
              <a:buFont typeface="Wingdings" pitchFamily="2" charset="2"/>
              <a:buChar char="Ø"/>
            </a:pPr>
            <a:r>
              <a:rPr lang="en-US" sz="2400" dirty="0" smtClean="0">
                <a:latin typeface="Times New Roman" pitchFamily="18" charset="0"/>
                <a:cs typeface="Times New Roman" pitchFamily="18" charset="0"/>
              </a:rPr>
              <a:t>	Java is a popular, versatile, and widely-used programming language that is known for its portability, flexibility, and extensive ecosystem of libraries and frameworks. </a:t>
            </a:r>
          </a:p>
          <a:p>
            <a:pPr marL="342900" indent="-342900">
              <a:lnSpc>
                <a:spcPct val="150000"/>
              </a:lnSpc>
              <a:buFont typeface="Wingdings" pitchFamily="2" charset="2"/>
              <a:buChar char="Ø"/>
            </a:pPr>
            <a:r>
              <a:rPr lang="en-US" sz="2400" dirty="0" smtClean="0">
                <a:latin typeface="Times New Roman" pitchFamily="18" charset="0"/>
                <a:cs typeface="Times New Roman" pitchFamily="18" charset="0"/>
              </a:rPr>
              <a:t>	It's used for developing a wide range of software applications, including web applications, mobile apps, enterprise software, and more.</a:t>
            </a:r>
            <a:r>
              <a:rPr lang="en-US" sz="2400" dirty="0" smtClean="0">
                <a:solidFill>
                  <a:schemeClr val="bg2">
                    <a:lumMod val="10000"/>
                  </a:schemeClr>
                </a:solidFill>
                <a:latin typeface="Times New Roman" pitchFamily="18" charset="0"/>
                <a:cs typeface="Times New Roman" pitchFamily="18" charset="0"/>
              </a:rPr>
              <a:t> </a:t>
            </a:r>
          </a:p>
          <a:p>
            <a:pPr marL="342900" indent="-342900">
              <a:lnSpc>
                <a:spcPct val="150000"/>
              </a:lnSpc>
              <a:buFont typeface="Wingdings" pitchFamily="2" charset="2"/>
              <a:buChar char="Ø"/>
            </a:pPr>
            <a:r>
              <a:rPr lang="en-US" sz="2400" dirty="0" smtClean="0">
                <a:solidFill>
                  <a:schemeClr val="bg2">
                    <a:lumMod val="10000"/>
                  </a:schemeClr>
                </a:solidFill>
                <a:latin typeface="Times New Roman" pitchFamily="18" charset="0"/>
                <a:cs typeface="Times New Roman" pitchFamily="18" charset="0"/>
                <a:sym typeface="+mn-ea"/>
              </a:rPr>
              <a:t>	Using </a:t>
            </a:r>
            <a:r>
              <a:rPr lang="en-US" sz="2400" dirty="0">
                <a:solidFill>
                  <a:schemeClr val="bg2">
                    <a:lumMod val="10000"/>
                  </a:schemeClr>
                </a:solidFill>
                <a:latin typeface="Times New Roman" pitchFamily="18" charset="0"/>
                <a:cs typeface="Times New Roman" pitchFamily="18" charset="0"/>
                <a:sym typeface="+mn-ea"/>
              </a:rPr>
              <a:t>automation script all the pages of the e-commerce website are tested systematically, and transactions are </a:t>
            </a:r>
            <a:r>
              <a:rPr lang="en-US" sz="2400" dirty="0" smtClean="0">
                <a:solidFill>
                  <a:schemeClr val="bg2">
                    <a:lumMod val="10000"/>
                  </a:schemeClr>
                </a:solidFill>
                <a:latin typeface="Times New Roman" pitchFamily="18" charset="0"/>
                <a:cs typeface="Times New Roman" pitchFamily="18" charset="0"/>
                <a:sym typeface="+mn-ea"/>
              </a:rPr>
              <a:t>validated.</a:t>
            </a:r>
            <a:endParaRPr lang="en-US" sz="2400" dirty="0">
              <a:solidFill>
                <a:schemeClr val="bg2">
                  <a:lumMod val="1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66825" y="668655"/>
            <a:ext cx="5556006" cy="1200329"/>
          </a:xfrm>
          <a:prstGeom prst="rect">
            <a:avLst/>
          </a:prstGeom>
          <a:noFill/>
        </p:spPr>
        <p:txBody>
          <a:bodyPr wrap="square" rtlCol="0">
            <a:spAutoFit/>
          </a:bodyPr>
          <a:lstStyle/>
          <a:p>
            <a:r>
              <a:rPr lang="en-IN" sz="3600" b="1" u="sng" dirty="0" smtClean="0">
                <a:solidFill>
                  <a:srgbClr val="000000"/>
                </a:solidFill>
                <a:latin typeface="Times New Roman" panose="02020603050405020304" pitchFamily="18" charset="0"/>
                <a:cs typeface="Times New Roman" panose="02020603050405020304" pitchFamily="18" charset="0"/>
                <a:sym typeface="+mn-ea"/>
              </a:rPr>
              <a:t>Java in Automation Testing</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4" name="Text Box 3"/>
          <p:cNvSpPr txBox="1"/>
          <p:nvPr/>
        </p:nvSpPr>
        <p:spPr>
          <a:xfrm>
            <a:off x="1376045" y="1669414"/>
            <a:ext cx="9527540" cy="4954123"/>
          </a:xfrm>
          <a:prstGeom prst="rect">
            <a:avLst/>
          </a:prstGeom>
          <a:noFill/>
        </p:spPr>
        <p:txBody>
          <a:bodyPr wrap="square" rtlCol="0">
            <a:noAutofit/>
          </a:bodyPr>
          <a:lstStyle/>
          <a:p>
            <a:pPr marL="342900" indent="-342900">
              <a:lnSpc>
                <a:spcPct val="150000"/>
              </a:lnSpc>
              <a:buFont typeface="Wingdings" pitchFamily="2" charset="2"/>
              <a:buChar char="Ø"/>
            </a:pPr>
            <a:r>
              <a:rPr lang="en-US" sz="2400" dirty="0" smtClean="0">
                <a:latin typeface="Times New Roman" pitchFamily="18" charset="0"/>
                <a:cs typeface="Times New Roman" pitchFamily="18" charset="0"/>
              </a:rPr>
              <a:t>Java is widely used in automation testing due to its platform independence, robustness, extensive ecosystem, integration capabilities, and performance. </a:t>
            </a:r>
            <a:endParaRPr lang="en-US" sz="2400" smtClean="0">
              <a:latin typeface="Times New Roman" pitchFamily="18" charset="0"/>
              <a:cs typeface="Times New Roman" pitchFamily="18" charset="0"/>
            </a:endParaRPr>
          </a:p>
          <a:p>
            <a:pPr marL="342900" indent="-342900">
              <a:lnSpc>
                <a:spcPct val="150000"/>
              </a:lnSpc>
              <a:buFont typeface="Wingdings" pitchFamily="2" charset="2"/>
              <a:buChar char="Ø"/>
            </a:pPr>
            <a:r>
              <a:rPr lang="en-US" sz="2400" dirty="0" smtClean="0">
                <a:latin typeface="Times New Roman" pitchFamily="18" charset="0"/>
                <a:cs typeface="Times New Roman" pitchFamily="18" charset="0"/>
              </a:rPr>
              <a:t>1Automation testing, facilitated by Java and other technologies, offers numerous benefits in terms of efficiency, reliability, coverage, and cost-effectiveness for software development teams</a:t>
            </a:r>
            <a:endParaRPr lang="en-US" sz="2400" dirty="0">
              <a:solidFill>
                <a:schemeClr val="bg2">
                  <a:lumMod val="1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2235835" y="481965"/>
            <a:ext cx="4987925"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SELENIUM</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233170" y="1411605"/>
            <a:ext cx="10481945" cy="544764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Selenium </a:t>
            </a:r>
            <a:r>
              <a:rPr lang="en-US" sz="2400" dirty="0">
                <a:solidFill>
                  <a:srgbClr val="000000"/>
                </a:solidFill>
                <a:latin typeface="Times New Roman" panose="02020603050405020304" pitchFamily="18" charset="0"/>
                <a:cs typeface="Times New Roman" panose="02020603050405020304" pitchFamily="18" charset="0"/>
                <a:sym typeface="+mn-ea"/>
              </a:rPr>
              <a:t>is a powerful open-source framework commonly used for automating web applications.                 </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It </a:t>
            </a:r>
            <a:r>
              <a:rPr lang="en-US" sz="2400" dirty="0" smtClean="0">
                <a:solidFill>
                  <a:srgbClr val="000000"/>
                </a:solidFill>
                <a:latin typeface="Times New Roman" panose="02020603050405020304" pitchFamily="18" charset="0"/>
                <a:cs typeface="Times New Roman" panose="02020603050405020304" pitchFamily="18" charset="0"/>
                <a:sym typeface="+mn-ea"/>
              </a:rPr>
              <a:t>is used by software </a:t>
            </a:r>
            <a:r>
              <a:rPr lang="en-US" sz="2400" dirty="0">
                <a:solidFill>
                  <a:srgbClr val="000000"/>
                </a:solidFill>
                <a:latin typeface="Times New Roman" panose="02020603050405020304" pitchFamily="18" charset="0"/>
                <a:cs typeface="Times New Roman" panose="02020603050405020304" pitchFamily="18" charset="0"/>
                <a:sym typeface="+mn-ea"/>
              </a:rPr>
              <a:t>developers and testers to write scripts in various programming </a:t>
            </a:r>
            <a:r>
              <a:rPr lang="en-US" sz="2400" dirty="0" smtClean="0">
                <a:solidFill>
                  <a:srgbClr val="000000"/>
                </a:solidFill>
                <a:latin typeface="Times New Roman" panose="02020603050405020304" pitchFamily="18" charset="0"/>
                <a:cs typeface="Times New Roman" panose="02020603050405020304" pitchFamily="18" charset="0"/>
                <a:sym typeface="+mn-ea"/>
              </a:rPr>
              <a:t>languages </a:t>
            </a:r>
            <a:r>
              <a:rPr lang="en-US" sz="2400" dirty="0">
                <a:solidFill>
                  <a:srgbClr val="000000"/>
                </a:solidFill>
                <a:latin typeface="Times New Roman" panose="02020603050405020304" pitchFamily="18" charset="0"/>
                <a:cs typeface="Times New Roman" panose="02020603050405020304" pitchFamily="18" charset="0"/>
                <a:sym typeface="+mn-ea"/>
              </a:rPr>
              <a:t>(such as Java, Python, C#, Ruby, and others) to automate interactions with </a:t>
            </a:r>
            <a:r>
              <a:rPr lang="en-US" sz="2400" dirty="0" smtClean="0">
                <a:solidFill>
                  <a:srgbClr val="000000"/>
                </a:solidFill>
                <a:latin typeface="Times New Roman" panose="02020603050405020304" pitchFamily="18" charset="0"/>
                <a:cs typeface="Times New Roman" panose="02020603050405020304" pitchFamily="18" charset="0"/>
                <a:sym typeface="+mn-ea"/>
              </a:rPr>
              <a:t>web </a:t>
            </a:r>
            <a:r>
              <a:rPr lang="en-US" sz="2400" dirty="0">
                <a:solidFill>
                  <a:srgbClr val="000000"/>
                </a:solidFill>
                <a:latin typeface="Times New Roman" panose="02020603050405020304" pitchFamily="18" charset="0"/>
                <a:cs typeface="Times New Roman" panose="02020603050405020304" pitchFamily="18" charset="0"/>
                <a:sym typeface="+mn-ea"/>
              </a:rPr>
              <a:t>browsers</a:t>
            </a:r>
            <a:r>
              <a:rPr lang="en-US" sz="2400" dirty="0" smtClean="0">
                <a:solidFill>
                  <a:srgbClr val="000000"/>
                </a:solidFill>
                <a:latin typeface="Times New Roman" panose="02020603050405020304" pitchFamily="18" charset="0"/>
                <a:cs typeface="Times New Roman" panose="02020603050405020304" pitchFamily="18" charset="0"/>
                <a:sym typeface="+mn-ea"/>
              </a:rPr>
              <a:t>.</a:t>
            </a:r>
          </a:p>
          <a:p>
            <a:pPr marL="342900" indent="-342900">
              <a:lnSpc>
                <a:spcPct val="150000"/>
              </a:lnSpc>
              <a:buFont typeface="Wingdings" panose="05000000000000000000" pitchFamily="2" charset="2"/>
              <a:buChar char="Ø"/>
            </a:pPr>
            <a:r>
              <a:rPr lang="en-US" sz="2400" dirty="0" smtClean="0">
                <a:latin typeface="Times New Roman" pitchFamily="18" charset="0"/>
                <a:cs typeface="Times New Roman" pitchFamily="18" charset="0"/>
              </a:rPr>
              <a:t>Selenium </a:t>
            </a:r>
            <a:r>
              <a:rPr lang="en-US" sz="2400" dirty="0" err="1" smtClean="0">
                <a:latin typeface="Times New Roman" pitchFamily="18" charset="0"/>
                <a:cs typeface="Times New Roman" pitchFamily="18" charset="0"/>
              </a:rPr>
              <a:t>WebDriver</a:t>
            </a:r>
            <a:r>
              <a:rPr lang="en-US" sz="2400" dirty="0" smtClean="0">
                <a:latin typeface="Times New Roman" pitchFamily="18" charset="0"/>
                <a:cs typeface="Times New Roman" pitchFamily="18" charset="0"/>
              </a:rPr>
              <a:t> is a web framework that permits you to execute cross-browser tests. This tool is used for automating web-based application testing to verify that it performs expectedly. </a:t>
            </a:r>
            <a:endParaRPr lang="en-US" sz="2400" dirty="0">
              <a:solidFill>
                <a:srgbClr val="000000"/>
              </a:solidFill>
              <a:latin typeface="Times New Roman" pitchFamily="18" charset="0"/>
              <a:cs typeface="Times New Roman" pitchFamily="18" charset="0"/>
            </a:endParaRPr>
          </a:p>
          <a:p>
            <a:pPr marL="342900" indent="-342900">
              <a:lnSpc>
                <a:spcPct val="150000"/>
              </a:lnSpc>
            </a:pPr>
            <a:endParaRPr lang="en-US" sz="2400" dirty="0">
              <a:solidFill>
                <a:srgbClr val="000000"/>
              </a:solidFill>
              <a:latin typeface="Times New Roman" pitchFamily="18" charset="0"/>
              <a:cs typeface="Times New Roman" pitchFamily="18" charset="0"/>
            </a:endParaRPr>
          </a:p>
          <a:p>
            <a:endParaRPr lang="en-US" sz="24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77ee3ec-6085-4b9e-8bdf-1b222f06a7e7"/>
  <p:tag name="COMMONDATA" val="eyJoZGlkIjoiMmNmYmEwOWQ4Y2Q0M2IxMGZkNjI4ZjhkZDQyNzg1OT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Open Sans"/>
        <a:ea typeface=""/>
        <a:cs typeface=""/>
        <a:font script="Jpan" typeface="游ゴシック Light"/>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游ゴシック"/>
        <a:font script="Hang" typeface="맑은 고딕"/>
        <a:font script="Hans" typeface="Open Sans"/>
        <a:font script="Hant" typeface="新細明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ＭＳ Ｐゴシック"/>
        <a:font script="Hang" typeface="맑은 고딕"/>
        <a:font script="Hans" typeface="Open Sans"/>
        <a:font script="Hant" typeface="新細明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ＭＳ Ｐゴシック"/>
        <a:font script="Hang" typeface="맑은 고딕"/>
        <a:font script="Hans" typeface="Open Sans"/>
        <a:font script="Hant" typeface="新細明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TotalTime>
  <Words>3379</Words>
  <Application>Microsoft Office PowerPoint</Application>
  <PresentationFormat>Custom</PresentationFormat>
  <Paragraphs>265</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Open Sans</vt:lpstr>
      <vt:lpstr>Times New Roman</vt:lpstr>
      <vt:lpstr>Open Sans ExtraBold</vt:lpstr>
      <vt:lpstr>Wingdings</vt:lpstr>
      <vt:lpstr>Calibri</vt:lpstr>
      <vt:lpstr>Office 主题​​</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Vishal PC</dc:creator>
  <cp:lastModifiedBy>AlphaMedias</cp:lastModifiedBy>
  <cp:revision>105</cp:revision>
  <dcterms:created xsi:type="dcterms:W3CDTF">2021-08-04T14:37:00Z</dcterms:created>
  <dcterms:modified xsi:type="dcterms:W3CDTF">2024-02-29T20:32:22Z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207D33019E684133A4A0EEB6AE695FF4_11</vt:lpwstr>
  </property>
  <property fmtid="{D5CDD505-2E9C-101B-9397-08002B2CF9AE}" pid="3" name="KSOProductBuildVer">
    <vt:lpwstr>1033-12.2.0.13431</vt:lpwstr>
  </property>
</Properties>
</file>